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sldIdLst>
    <p:sldId id="256" r:id="rId2"/>
    <p:sldId id="280" r:id="rId3"/>
    <p:sldId id="281" r:id="rId4"/>
    <p:sldId id="278" r:id="rId5"/>
    <p:sldId id="279" r:id="rId6"/>
    <p:sldId id="282" r:id="rId7"/>
    <p:sldId id="284" r:id="rId8"/>
    <p:sldId id="292" r:id="rId9"/>
    <p:sldId id="298" r:id="rId10"/>
    <p:sldId id="299" r:id="rId11"/>
    <p:sldId id="285" r:id="rId12"/>
    <p:sldId id="270" r:id="rId13"/>
    <p:sldId id="271" r:id="rId14"/>
    <p:sldId id="272" r:id="rId15"/>
    <p:sldId id="286" r:id="rId16"/>
    <p:sldId id="290" r:id="rId17"/>
    <p:sldId id="287" r:id="rId18"/>
    <p:sldId id="288" r:id="rId19"/>
    <p:sldId id="289" r:id="rId20"/>
    <p:sldId id="273" r:id="rId21"/>
    <p:sldId id="268" r:id="rId22"/>
    <p:sldId id="274" r:id="rId23"/>
    <p:sldId id="305" r:id="rId24"/>
    <p:sldId id="306" r:id="rId25"/>
    <p:sldId id="275" r:id="rId26"/>
    <p:sldId id="297" r:id="rId27"/>
    <p:sldId id="276" r:id="rId28"/>
    <p:sldId id="277" r:id="rId29"/>
    <p:sldId id="291" r:id="rId30"/>
    <p:sldId id="300" r:id="rId31"/>
    <p:sldId id="302" r:id="rId32"/>
    <p:sldId id="303" r:id="rId33"/>
    <p:sldId id="304" r:id="rId34"/>
    <p:sldId id="293" r:id="rId35"/>
    <p:sldId id="309" r:id="rId36"/>
    <p:sldId id="307" r:id="rId37"/>
    <p:sldId id="308" r:id="rId38"/>
    <p:sldId id="294" r:id="rId39"/>
    <p:sldId id="295" r:id="rId40"/>
    <p:sldId id="269" r:id="rId41"/>
    <p:sldId id="267" r:id="rId42"/>
    <p:sldId id="301" r:id="rId43"/>
  </p:sldIdLst>
  <p:sldSz cx="12192000" cy="6858000"/>
  <p:notesSz cx="6858000" cy="9144000"/>
  <p:custDataLst>
    <p:tags r:id="rId44"/>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3" d="100"/>
          <a:sy n="73" d="100"/>
        </p:scale>
        <p:origin x="402"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32B5AEF-4500-41C2-8925-9475198F0CC1}" type="datetimeFigureOut">
              <a:rPr lang="en-US" smtClean="0"/>
              <a:t>7/7/2020</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A7C3E5CF-0F03-46FA-A49E-00B45726E44F}" type="slidenum">
              <a:rPr lang="en-US" smtClean="0"/>
              <a:t>‹#›</a:t>
            </a:fld>
            <a:endParaRPr lang="en-US"/>
          </a:p>
        </p:txBody>
      </p:sp>
    </p:spTree>
    <p:extLst>
      <p:ext uri="{BB962C8B-B14F-4D97-AF65-F5344CB8AC3E}">
        <p14:creationId xmlns:p14="http://schemas.microsoft.com/office/powerpoint/2010/main" val="25148789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32B5AEF-4500-41C2-8925-9475198F0CC1}" type="datetimeFigureOut">
              <a:rPr lang="en-US" smtClean="0"/>
              <a:t>7/7/2020</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A7C3E5CF-0F03-46FA-A49E-00B45726E44F}" type="slidenum">
              <a:rPr lang="en-US" smtClean="0"/>
              <a:t>‹#›</a:t>
            </a:fld>
            <a:endParaRPr lang="en-US"/>
          </a:p>
        </p:txBody>
      </p:sp>
    </p:spTree>
    <p:extLst>
      <p:ext uri="{BB962C8B-B14F-4D97-AF65-F5344CB8AC3E}">
        <p14:creationId xmlns:p14="http://schemas.microsoft.com/office/powerpoint/2010/main" val="38363292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32B5AEF-4500-41C2-8925-9475198F0CC1}" type="datetimeFigureOut">
              <a:rPr lang="en-US" smtClean="0"/>
              <a:t>7/7/2020</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A7C3E5CF-0F03-46FA-A49E-00B45726E44F}"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74258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32B5AEF-4500-41C2-8925-9475198F0CC1}" type="datetimeFigureOut">
              <a:rPr lang="en-US" smtClean="0"/>
              <a:t>7/7/2020</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A7C3E5CF-0F03-46FA-A49E-00B45726E44F}" type="slidenum">
              <a:rPr lang="en-US" smtClean="0"/>
              <a:t>‹#›</a:t>
            </a:fld>
            <a:endParaRPr lang="en-US"/>
          </a:p>
        </p:txBody>
      </p:sp>
    </p:spTree>
    <p:extLst>
      <p:ext uri="{BB962C8B-B14F-4D97-AF65-F5344CB8AC3E}">
        <p14:creationId xmlns:p14="http://schemas.microsoft.com/office/powerpoint/2010/main" val="23801143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32B5AEF-4500-41C2-8925-9475198F0CC1}" type="datetimeFigureOut">
              <a:rPr lang="en-US" smtClean="0"/>
              <a:t>7/7/2020</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A7C3E5CF-0F03-46FA-A49E-00B45726E44F}"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5242978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32B5AEF-4500-41C2-8925-9475198F0CC1}" type="datetimeFigureOut">
              <a:rPr lang="en-US" smtClean="0"/>
              <a:t>7/7/2020</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A7C3E5CF-0F03-46FA-A49E-00B45726E44F}" type="slidenum">
              <a:rPr lang="en-US" smtClean="0"/>
              <a:t>‹#›</a:t>
            </a:fld>
            <a:endParaRPr lang="en-US"/>
          </a:p>
        </p:txBody>
      </p:sp>
    </p:spTree>
    <p:extLst>
      <p:ext uri="{BB962C8B-B14F-4D97-AF65-F5344CB8AC3E}">
        <p14:creationId xmlns:p14="http://schemas.microsoft.com/office/powerpoint/2010/main" val="17834313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2B5AEF-4500-41C2-8925-9475198F0CC1}" type="datetimeFigureOut">
              <a:rPr lang="en-US" smtClean="0"/>
              <a:t>7/7/2020</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A7C3E5CF-0F03-46FA-A49E-00B45726E44F}" type="slidenum">
              <a:rPr lang="en-US" smtClean="0"/>
              <a:t>‹#›</a:t>
            </a:fld>
            <a:endParaRPr lang="en-US"/>
          </a:p>
        </p:txBody>
      </p:sp>
    </p:spTree>
    <p:extLst>
      <p:ext uri="{BB962C8B-B14F-4D97-AF65-F5344CB8AC3E}">
        <p14:creationId xmlns:p14="http://schemas.microsoft.com/office/powerpoint/2010/main" val="24374385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2B5AEF-4500-41C2-8925-9475198F0CC1}" type="datetimeFigureOut">
              <a:rPr lang="en-US" smtClean="0"/>
              <a:t>7/7/2020</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A7C3E5CF-0F03-46FA-A49E-00B45726E44F}" type="slidenum">
              <a:rPr lang="en-US" smtClean="0"/>
              <a:t>‹#›</a:t>
            </a:fld>
            <a:endParaRPr lang="en-US"/>
          </a:p>
        </p:txBody>
      </p:sp>
    </p:spTree>
    <p:extLst>
      <p:ext uri="{BB962C8B-B14F-4D97-AF65-F5344CB8AC3E}">
        <p14:creationId xmlns:p14="http://schemas.microsoft.com/office/powerpoint/2010/main" val="33643080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2B5AEF-4500-41C2-8925-9475198F0CC1}" type="datetimeFigureOut">
              <a:rPr lang="en-US" smtClean="0"/>
              <a:t>7/7/2020</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A7C3E5CF-0F03-46FA-A49E-00B45726E44F}" type="slidenum">
              <a:rPr lang="en-US" smtClean="0"/>
              <a:t>‹#›</a:t>
            </a:fld>
            <a:endParaRPr lang="en-US"/>
          </a:p>
        </p:txBody>
      </p:sp>
    </p:spTree>
    <p:extLst>
      <p:ext uri="{BB962C8B-B14F-4D97-AF65-F5344CB8AC3E}">
        <p14:creationId xmlns:p14="http://schemas.microsoft.com/office/powerpoint/2010/main" val="29482900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32B5AEF-4500-41C2-8925-9475198F0CC1}" type="datetimeFigureOut">
              <a:rPr lang="en-US" smtClean="0"/>
              <a:t>7/7/2020</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A7C3E5CF-0F03-46FA-A49E-00B45726E44F}" type="slidenum">
              <a:rPr lang="en-US" smtClean="0"/>
              <a:t>‹#›</a:t>
            </a:fld>
            <a:endParaRPr lang="en-US"/>
          </a:p>
        </p:txBody>
      </p:sp>
    </p:spTree>
    <p:extLst>
      <p:ext uri="{BB962C8B-B14F-4D97-AF65-F5344CB8AC3E}">
        <p14:creationId xmlns:p14="http://schemas.microsoft.com/office/powerpoint/2010/main" val="41775213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32B5AEF-4500-41C2-8925-9475198F0CC1}" type="datetimeFigureOut">
              <a:rPr lang="en-US" smtClean="0"/>
              <a:t>7/7/2020</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A7C3E5CF-0F03-46FA-A49E-00B45726E44F}" type="slidenum">
              <a:rPr lang="en-US" smtClean="0"/>
              <a:t>‹#›</a:t>
            </a:fld>
            <a:endParaRPr lang="en-US"/>
          </a:p>
        </p:txBody>
      </p:sp>
    </p:spTree>
    <p:extLst>
      <p:ext uri="{BB962C8B-B14F-4D97-AF65-F5344CB8AC3E}">
        <p14:creationId xmlns:p14="http://schemas.microsoft.com/office/powerpoint/2010/main" val="26862252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13"/>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32B5AEF-4500-41C2-8925-9475198F0CC1}" type="datetimeFigureOut">
              <a:rPr lang="en-US" smtClean="0"/>
              <a:t>7/7/2020</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A7C3E5CF-0F03-46FA-A49E-00B45726E44F}" type="slidenum">
              <a:rPr lang="en-US" smtClean="0"/>
              <a:t>‹#›</a:t>
            </a:fld>
            <a:endParaRPr lang="en-US"/>
          </a:p>
        </p:txBody>
      </p:sp>
    </p:spTree>
    <p:extLst>
      <p:ext uri="{BB962C8B-B14F-4D97-AF65-F5344CB8AC3E}">
        <p14:creationId xmlns:p14="http://schemas.microsoft.com/office/powerpoint/2010/main" val="34719894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32B5AEF-4500-41C2-8925-9475198F0CC1}" type="datetimeFigureOut">
              <a:rPr lang="en-US" smtClean="0"/>
              <a:t>7/7/2020</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A7C3E5CF-0F03-46FA-A49E-00B45726E44F}" type="slidenum">
              <a:rPr lang="en-US" smtClean="0"/>
              <a:t>‹#›</a:t>
            </a:fld>
            <a:endParaRPr lang="en-US"/>
          </a:p>
        </p:txBody>
      </p:sp>
    </p:spTree>
    <p:extLst>
      <p:ext uri="{BB962C8B-B14F-4D97-AF65-F5344CB8AC3E}">
        <p14:creationId xmlns:p14="http://schemas.microsoft.com/office/powerpoint/2010/main" val="965101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2B5AEF-4500-41C2-8925-9475198F0CC1}" type="datetimeFigureOut">
              <a:rPr lang="en-US" smtClean="0"/>
              <a:t>7/7/2020</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A7C3E5CF-0F03-46FA-A49E-00B45726E44F}" type="slidenum">
              <a:rPr lang="en-US" smtClean="0"/>
              <a:t>‹#›</a:t>
            </a:fld>
            <a:endParaRPr lang="en-US"/>
          </a:p>
        </p:txBody>
      </p:sp>
    </p:spTree>
    <p:extLst>
      <p:ext uri="{BB962C8B-B14F-4D97-AF65-F5344CB8AC3E}">
        <p14:creationId xmlns:p14="http://schemas.microsoft.com/office/powerpoint/2010/main" val="28315206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32B5AEF-4500-41C2-8925-9475198F0CC1}" type="datetimeFigureOut">
              <a:rPr lang="en-US" smtClean="0"/>
              <a:t>7/7/2020</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A7C3E5CF-0F03-46FA-A49E-00B45726E44F}" type="slidenum">
              <a:rPr lang="en-US" smtClean="0"/>
              <a:t>‹#›</a:t>
            </a:fld>
            <a:endParaRPr lang="en-US"/>
          </a:p>
        </p:txBody>
      </p:sp>
    </p:spTree>
    <p:extLst>
      <p:ext uri="{BB962C8B-B14F-4D97-AF65-F5344CB8AC3E}">
        <p14:creationId xmlns:p14="http://schemas.microsoft.com/office/powerpoint/2010/main" val="23877224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32B5AEF-4500-41C2-8925-9475198F0CC1}" type="datetimeFigureOut">
              <a:rPr lang="en-US" smtClean="0"/>
              <a:t>7/7/2020</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A7C3E5CF-0F03-46FA-A49E-00B45726E44F}" type="slidenum">
              <a:rPr lang="en-US" smtClean="0"/>
              <a:t>‹#›</a:t>
            </a:fld>
            <a:endParaRPr lang="en-US"/>
          </a:p>
        </p:txBody>
      </p:sp>
    </p:spTree>
    <p:extLst>
      <p:ext uri="{BB962C8B-B14F-4D97-AF65-F5344CB8AC3E}">
        <p14:creationId xmlns:p14="http://schemas.microsoft.com/office/powerpoint/2010/main" val="32398629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32"/>
            <a:ext cx="2356674" cy="6853285"/>
            <a:chOff x="6627813" y="195454"/>
            <a:chExt cx="1952625" cy="5678297"/>
          </a:xfrm>
        </p:grpSpPr>
        <p:sp>
          <p:nvSpPr>
            <p:cNvPr id="11" name="Freeform 27"/>
            <p:cNvSpPr/>
            <p:nvPr/>
          </p:nvSpPr>
          <p:spPr bwMode="auto">
            <a:xfrm>
              <a:off x="6627813" y="195454"/>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32B5AEF-4500-41C2-8925-9475198F0CC1}" type="datetimeFigureOut">
              <a:rPr lang="en-US" smtClean="0"/>
              <a:t>7/7/2020</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A7C3E5CF-0F03-46FA-A49E-00B45726E44F}" type="slidenum">
              <a:rPr lang="en-US" smtClean="0"/>
              <a:t>‹#›</a:t>
            </a:fld>
            <a:endParaRPr lang="en-US"/>
          </a:p>
        </p:txBody>
      </p:sp>
    </p:spTree>
    <p:extLst>
      <p:ext uri="{BB962C8B-B14F-4D97-AF65-F5344CB8AC3E}">
        <p14:creationId xmlns:p14="http://schemas.microsoft.com/office/powerpoint/2010/main" val="1017823164"/>
      </p:ext>
    </p:extLst>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 id="2147483739" r:id="rId10"/>
    <p:sldLayoutId id="2147483740" r:id="rId11"/>
    <p:sldLayoutId id="2147483741" r:id="rId12"/>
    <p:sldLayoutId id="2147483742" r:id="rId13"/>
    <p:sldLayoutId id="2147483743" r:id="rId14"/>
    <p:sldLayoutId id="2147483744" r:id="rId15"/>
    <p:sldLayoutId id="2147483745"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hyperlink" Target="https://www.youtube.com/watch?v=dYfSqMult6c" TargetMode="External"/><Relationship Id="rId2" Type="http://schemas.openxmlformats.org/officeDocument/2006/relationships/slideLayout" Target="../slideLayouts/slideLayout2.xml"/><Relationship Id="rId1" Type="http://schemas.openxmlformats.org/officeDocument/2006/relationships/tags" Target="../tags/tag11.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2.xml"/><Relationship Id="rId1" Type="http://schemas.openxmlformats.org/officeDocument/2006/relationships/tags" Target="../tags/tag23.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3.jpeg"/></Relationships>
</file>

<file path=ppt/slides/_rels/slide2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2.xml"/><Relationship Id="rId1" Type="http://schemas.openxmlformats.org/officeDocument/2006/relationships/tags" Target="../tags/tag24.xml"/><Relationship Id="rId5" Type="http://schemas.openxmlformats.org/officeDocument/2006/relationships/hyperlink" Target="https://www.republicworld.com/fact-check/viral/fact-check-dr-anthony-faucis-ex-employee-in-prison.html" TargetMode="External"/><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2.xml"/><Relationship Id="rId1" Type="http://schemas.openxmlformats.org/officeDocument/2006/relationships/tags" Target="../tags/tag25.xml"/><Relationship Id="rId5" Type="http://schemas.openxmlformats.org/officeDocument/2006/relationships/image" Target="../media/image16.png"/><Relationship Id="rId4" Type="http://schemas.openxmlformats.org/officeDocument/2006/relationships/hyperlink" Target="https://www.republicworld.com/fact-check/viral/fact-check-dr-anthony-faucis-ex-employee-in-prison.html"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s://nypost.com/2020/03/24/coronavirus-stimulus-package-to-exceed-6t-larry-kudlow-says/" TargetMode="Externa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26.xml.rels><?xml version="1.0" encoding="UTF-8" standalone="yes"?>
<Relationships xmlns="http://schemas.openxmlformats.org/package/2006/relationships"><Relationship Id="rId3" Type="http://schemas.openxmlformats.org/officeDocument/2006/relationships/hyperlink" Target="https://nypost.com/2020/03/24/coronavirus-stimulus-package-to-exceed-6t-larry-kudlow-says/" TargetMode="External"/><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27.xml.rels><?xml version="1.0" encoding="UTF-8" standalone="yes"?>
<Relationships xmlns="http://schemas.openxmlformats.org/package/2006/relationships"><Relationship Id="rId3" Type="http://schemas.openxmlformats.org/officeDocument/2006/relationships/hyperlink" Target="https://www.congress.gov/bill/116th-congress/house-bill/748/actions" TargetMode="External"/><Relationship Id="rId2" Type="http://schemas.openxmlformats.org/officeDocument/2006/relationships/slideLayout" Target="../slideLayouts/slideLayout2.xml"/><Relationship Id="rId1" Type="http://schemas.openxmlformats.org/officeDocument/2006/relationships/tags" Target="../tags/tag28.xml"/><Relationship Id="rId6" Type="http://schemas.openxmlformats.org/officeDocument/2006/relationships/hyperlink" Target="https://www.congress.gov/congressional-record/volume-165/house-section/page/H5958-5959" TargetMode="External"/><Relationship Id="rId5" Type="http://schemas.openxmlformats.org/officeDocument/2006/relationships/hyperlink" Target="http://clerk.house.gov/evs/2019/roll493.xml" TargetMode="External"/><Relationship Id="rId4" Type="http://schemas.openxmlformats.org/officeDocument/2006/relationships/hyperlink" Target="http://www.senate.gov/legislative/LIS/roll_call_lists/roll_call_vote_cfm.cfm?congress=116&amp;session=2&amp;vote=00080"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www.nature.com/articles/d41586-020-01738-2" TargetMode="External"/><Relationship Id="rId2" Type="http://schemas.openxmlformats.org/officeDocument/2006/relationships/slideLayout" Target="../slideLayouts/slideLayout2.xml"/><Relationship Id="rId1" Type="http://schemas.openxmlformats.org/officeDocument/2006/relationships/tags" Target="../tags/tag29.xml"/><Relationship Id="rId4" Type="http://schemas.openxmlformats.org/officeDocument/2006/relationships/image" Target="../media/image17.jpeg"/></Relationships>
</file>

<file path=ppt/slides/_rels/slide29.xml.rels><?xml version="1.0" encoding="UTF-8" standalone="yes"?>
<Relationships xmlns="http://schemas.openxmlformats.org/package/2006/relationships"><Relationship Id="rId3" Type="http://schemas.openxmlformats.org/officeDocument/2006/relationships/hyperlink" Target="https://www.nytimes.com/2020/05/14/opinion/coronavirus-research-misinformation.html" TargetMode="External"/><Relationship Id="rId2" Type="http://schemas.openxmlformats.org/officeDocument/2006/relationships/slideLayout" Target="../slideLayouts/slideLayout2.xml"/><Relationship Id="rId1" Type="http://schemas.openxmlformats.org/officeDocument/2006/relationships/tags" Target="../tags/tag30.xml"/><Relationship Id="rId5" Type="http://schemas.openxmlformats.org/officeDocument/2006/relationships/image" Target="../media/image19.png"/><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hyperlink" Target="https://www.ncbi.nlm.nih.gov/pmc/articles/PMC7052559/" TargetMode="External"/><Relationship Id="rId2" Type="http://schemas.openxmlformats.org/officeDocument/2006/relationships/slideLayout" Target="../slideLayouts/slideLayout2.xml"/><Relationship Id="rId1" Type="http://schemas.openxmlformats.org/officeDocument/2006/relationships/tags" Target="../tags/tag31.xml"/><Relationship Id="rId5" Type="http://schemas.openxmlformats.org/officeDocument/2006/relationships/hyperlink" Target="https://www.ncbi.nlm.nih.gov/pmc/articles/PMC2104758/" TargetMode="External"/><Relationship Id="rId4" Type="http://schemas.openxmlformats.org/officeDocument/2006/relationships/hyperlink" Target="https://www.ncbi.nlm.nih.gov/pmc/articles/PMC3989422/"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s://www.ncbi.nlm.nih.gov/pmc/articles/PMC7052559/" TargetMode="External"/><Relationship Id="rId2" Type="http://schemas.openxmlformats.org/officeDocument/2006/relationships/slideLayout" Target="../slideLayouts/slideLayout2.xml"/><Relationship Id="rId1" Type="http://schemas.openxmlformats.org/officeDocument/2006/relationships/tags" Target="../tags/tag32.xml"/><Relationship Id="rId4" Type="http://schemas.openxmlformats.org/officeDocument/2006/relationships/image" Target="../media/image20.png"/></Relationships>
</file>

<file path=ppt/slides/_rels/slide32.xml.rels><?xml version="1.0" encoding="UTF-8" standalone="yes"?>
<Relationships xmlns="http://schemas.openxmlformats.org/package/2006/relationships"><Relationship Id="rId3" Type="http://schemas.openxmlformats.org/officeDocument/2006/relationships/hyperlink" Target="https://www.ncbi.nlm.nih.gov/pmc/articles/PMC3989422/" TargetMode="External"/><Relationship Id="rId2" Type="http://schemas.openxmlformats.org/officeDocument/2006/relationships/slideLayout" Target="../slideLayouts/slideLayout2.xml"/><Relationship Id="rId1" Type="http://schemas.openxmlformats.org/officeDocument/2006/relationships/tags" Target="../tags/tag33.xml"/><Relationship Id="rId4" Type="http://schemas.openxmlformats.org/officeDocument/2006/relationships/image" Target="../media/image21.png"/></Relationships>
</file>

<file path=ppt/slides/_rels/slide33.xml.rels><?xml version="1.0" encoding="UTF-8" standalone="yes"?>
<Relationships xmlns="http://schemas.openxmlformats.org/package/2006/relationships"><Relationship Id="rId3" Type="http://schemas.openxmlformats.org/officeDocument/2006/relationships/hyperlink" Target="https://www.ncbi.nlm.nih.gov/pmc/articles/PMC2104758/" TargetMode="External"/><Relationship Id="rId2" Type="http://schemas.openxmlformats.org/officeDocument/2006/relationships/slideLayout" Target="../slideLayouts/slideLayout2.xml"/><Relationship Id="rId1" Type="http://schemas.openxmlformats.org/officeDocument/2006/relationships/tags" Target="../tags/tag34.xml"/><Relationship Id="rId4" Type="http://schemas.openxmlformats.org/officeDocument/2006/relationships/image" Target="../media/image22.png"/></Relationships>
</file>

<file path=ppt/slides/_rels/slide34.xml.rels><?xml version="1.0" encoding="UTF-8" standalone="yes"?>
<Relationships xmlns="http://schemas.openxmlformats.org/package/2006/relationships"><Relationship Id="rId3" Type="http://schemas.openxmlformats.org/officeDocument/2006/relationships/hyperlink" Target="https://www.ncbi.nlm.nih.gov/pmc/articles/PMC4504358/" TargetMode="External"/><Relationship Id="rId2" Type="http://schemas.openxmlformats.org/officeDocument/2006/relationships/slideLayout" Target="../slideLayouts/slideLayout2.xml"/><Relationship Id="rId1" Type="http://schemas.openxmlformats.org/officeDocument/2006/relationships/tags" Target="../tags/tag35.xml"/><Relationship Id="rId4" Type="http://schemas.openxmlformats.org/officeDocument/2006/relationships/image" Target="../media/image23.jpeg"/></Relationships>
</file>

<file path=ppt/slides/_rels/slide35.xml.rels><?xml version="1.0" encoding="UTF-8" standalone="yes"?>
<Relationships xmlns="http://schemas.openxmlformats.org/package/2006/relationships"><Relationship Id="rId3" Type="http://schemas.openxmlformats.org/officeDocument/2006/relationships/hyperlink" Target="https://pubmed.ncbi.nlm.nih.gov/29190215/" TargetMode="External"/><Relationship Id="rId2" Type="http://schemas.openxmlformats.org/officeDocument/2006/relationships/slideLayout" Target="../slideLayouts/slideLayout2.xml"/><Relationship Id="rId1" Type="http://schemas.openxmlformats.org/officeDocument/2006/relationships/tags" Target="../tags/tag36.xml"/><Relationship Id="rId4" Type="http://schemas.openxmlformats.org/officeDocument/2006/relationships/image" Target="../media/image24.png"/></Relationships>
</file>

<file path=ppt/slides/_rels/slide36.xml.rels><?xml version="1.0" encoding="UTF-8" standalone="yes"?>
<Relationships xmlns="http://schemas.openxmlformats.org/package/2006/relationships"><Relationship Id="rId3" Type="http://schemas.openxmlformats.org/officeDocument/2006/relationships/hyperlink" Target="https://jeb.biologists.org/content/213/20/3441" TargetMode="External"/><Relationship Id="rId2" Type="http://schemas.openxmlformats.org/officeDocument/2006/relationships/slideLayout" Target="../slideLayouts/slideLayout2.xml"/><Relationship Id="rId1" Type="http://schemas.openxmlformats.org/officeDocument/2006/relationships/tags" Target="../tags/tag37.xml"/><Relationship Id="rId4" Type="http://schemas.openxmlformats.org/officeDocument/2006/relationships/image" Target="../media/image25.png"/></Relationships>
</file>

<file path=ppt/slides/_rels/slide37.xml.rels><?xml version="1.0" encoding="UTF-8" standalone="yes"?>
<Relationships xmlns="http://schemas.openxmlformats.org/package/2006/relationships"><Relationship Id="rId3" Type="http://schemas.openxmlformats.org/officeDocument/2006/relationships/hyperlink" Target="https://www.researchgate.net/publication/263609834_Oxygen_and_Aging" TargetMode="External"/><Relationship Id="rId2" Type="http://schemas.openxmlformats.org/officeDocument/2006/relationships/slideLayout" Target="../slideLayouts/slideLayout2.xml"/><Relationship Id="rId1" Type="http://schemas.openxmlformats.org/officeDocument/2006/relationships/tags" Target="../tags/tag38.xml"/><Relationship Id="rId4" Type="http://schemas.openxmlformats.org/officeDocument/2006/relationships/image" Target="../media/image26.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9.xml"/></Relationships>
</file>

<file path=ppt/slides/_rels/slide39.xml.rels><?xml version="1.0" encoding="UTF-8" standalone="yes"?>
<Relationships xmlns="http://schemas.openxmlformats.org/package/2006/relationships"><Relationship Id="rId3" Type="http://schemas.microsoft.com/office/2007/relationships/media" Target="../media/media1.mp4"/><Relationship Id="rId2" Type="http://schemas.openxmlformats.org/officeDocument/2006/relationships/video" Target="NULL" TargetMode="External"/><Relationship Id="rId1" Type="http://schemas.openxmlformats.org/officeDocument/2006/relationships/tags" Target="../tags/tag40.xml"/><Relationship Id="rId6" Type="http://schemas.openxmlformats.org/officeDocument/2006/relationships/hyperlink" Target="https://www.youtube.com/watch?v=nvdTqBd1EIw" TargetMode="External"/><Relationship Id="rId5" Type="http://schemas.openxmlformats.org/officeDocument/2006/relationships/image" Target="../media/image27.png"/><Relationship Id="rId4"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4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2.xml"/><Relationship Id="rId1" Type="http://schemas.openxmlformats.org/officeDocument/2006/relationships/tags" Target="../tags/tag42.xml"/></Relationships>
</file>

<file path=ppt/slides/_rels/slide42.xml.rels><?xml version="1.0" encoding="UTF-8" standalone="yes"?>
<Relationships xmlns="http://schemas.openxmlformats.org/package/2006/relationships"><Relationship Id="rId3" Type="http://schemas.openxmlformats.org/officeDocument/2006/relationships/hyperlink" Target="https://www.theguardian.com/business/2020/mar/18/vodafone-rise-data-usage-more-people-work-from-home-coronavirus" TargetMode="External"/><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hyperlink" Target="https://www.bbc.com/news/10235558"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abcnews.go.com/Health/SwineFlu/swine-flu-pandemic-world-health-organization-scientists-linked/story?id=10829940" TargetMode="Externa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hyperlink" Target="https://abcnews.go.com/Health/SwineFluNews/h1n1-experts-assail-fake-pandemic-claim/story?id=9669241" TargetMode="External"/><Relationship Id="rId2" Type="http://schemas.openxmlformats.org/officeDocument/2006/relationships/slideLayout" Target="../slideLayouts/slideLayout2.xml"/><Relationship Id="rId1" Type="http://schemas.openxmlformats.org/officeDocument/2006/relationships/tags" Target="../tags/tag8.xml"/><Relationship Id="rId5" Type="http://schemas.openxmlformats.org/officeDocument/2006/relationships/image" Target="../media/image7.png"/><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28 طرح بسم الله الرحمن الرحیم با کیفیت بالا برای ورد و تحقیق ...">
            <a:extLst>
              <a:ext uri="{FF2B5EF4-FFF2-40B4-BE49-F238E27FC236}">
                <a16:creationId xmlns:a16="http://schemas.microsoft.com/office/drawing/2014/main" id="{9A19D5B6-A1A1-4B2A-ACE9-E7501977B2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0125" y="1156062"/>
            <a:ext cx="9091749" cy="4545875"/>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0969482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234C8-9F42-49ED-BD57-806A7501B7D5}"/>
              </a:ext>
            </a:extLst>
          </p:cNvPr>
          <p:cNvSpPr>
            <a:spLocks noGrp="1"/>
          </p:cNvSpPr>
          <p:nvPr>
            <p:ph type="title"/>
          </p:nvPr>
        </p:nvSpPr>
        <p:spPr>
          <a:xfrm>
            <a:off x="1950721" y="624110"/>
            <a:ext cx="9553892" cy="1280890"/>
          </a:xfrm>
        </p:spPr>
        <p:txBody>
          <a:bodyPr>
            <a:normAutofit/>
          </a:bodyPr>
          <a:lstStyle/>
          <a:p>
            <a:pPr algn="r" rtl="1"/>
            <a:r>
              <a:rPr lang="ur-PK" dirty="0"/>
              <a:t>رئیس جمھور تانزانیا: کیت ھا تشخیص کرونا اشتباہ اند</a:t>
            </a:r>
            <a:endParaRPr lang="en-US" dirty="0"/>
          </a:p>
        </p:txBody>
      </p:sp>
      <p:sp>
        <p:nvSpPr>
          <p:cNvPr id="3" name="Content Placeholder 2">
            <a:extLst>
              <a:ext uri="{FF2B5EF4-FFF2-40B4-BE49-F238E27FC236}">
                <a16:creationId xmlns:a16="http://schemas.microsoft.com/office/drawing/2014/main" id="{49812590-6DBC-45DD-AB3B-CFC2C30A90CF}"/>
              </a:ext>
            </a:extLst>
          </p:cNvPr>
          <p:cNvSpPr>
            <a:spLocks noGrp="1"/>
          </p:cNvSpPr>
          <p:nvPr>
            <p:ph idx="1"/>
          </p:nvPr>
        </p:nvSpPr>
        <p:spPr>
          <a:xfrm>
            <a:off x="807720" y="2133600"/>
            <a:ext cx="10696892" cy="762000"/>
          </a:xfrm>
        </p:spPr>
        <p:txBody>
          <a:bodyPr>
            <a:normAutofit/>
          </a:bodyPr>
          <a:lstStyle/>
          <a:p>
            <a:r>
              <a:rPr lang="en-US" sz="3200" dirty="0">
                <a:solidFill>
                  <a:srgbClr val="0070C0"/>
                </a:solidFill>
                <a:hlinkClick r:id="rId3">
                  <a:extLst>
                    <a:ext uri="{A12FA001-AC4F-418D-AE19-62706E023703}">
                      <ahyp:hlinkClr xmlns:ahyp="http://schemas.microsoft.com/office/drawing/2018/hyperlinkcolor" val="tx"/>
                    </a:ext>
                  </a:extLst>
                </a:hlinkClick>
              </a:rPr>
              <a:t>https://www.youtube.com/watch?v=dYfSqMult6c</a:t>
            </a:r>
            <a:endParaRPr lang="ur-PK" sz="3200" dirty="0">
              <a:solidFill>
                <a:srgbClr val="0070C0"/>
              </a:solidFill>
            </a:endParaRPr>
          </a:p>
        </p:txBody>
      </p:sp>
      <p:pic>
        <p:nvPicPr>
          <p:cNvPr id="4098" name="Picture 2" descr="Coronavirus: Tanzania testing kits questioned after goat and ...">
            <a:extLst>
              <a:ext uri="{FF2B5EF4-FFF2-40B4-BE49-F238E27FC236}">
                <a16:creationId xmlns:a16="http://schemas.microsoft.com/office/drawing/2014/main" id="{C2E1790B-7FAC-40AE-AD2A-DA0D5ACABB6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7580" y="3310667"/>
            <a:ext cx="5196840" cy="2923223"/>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1724891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2787" y="1752822"/>
            <a:ext cx="9312373" cy="3017298"/>
          </a:xfrm>
        </p:spPr>
        <p:txBody>
          <a:bodyPr>
            <a:no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5400" b="1" dirty="0">
                <a:ln/>
                <a:solidFill>
                  <a:schemeClr val="accent3"/>
                </a:solidFill>
              </a:rPr>
              <a:t>FDA</a:t>
            </a:r>
            <a:br>
              <a:rPr lang="en-US" sz="5400" b="1" dirty="0">
                <a:ln/>
                <a:solidFill>
                  <a:schemeClr val="accent3"/>
                </a:solidFill>
              </a:rPr>
            </a:br>
            <a:r>
              <a:rPr lang="fa-IR" sz="5400" b="1" dirty="0">
                <a:ln/>
                <a:solidFill>
                  <a:schemeClr val="accent3"/>
                </a:solidFill>
              </a:rPr>
              <a:t>سازمان غذا و دارو (آمریکا)</a:t>
            </a:r>
            <a:br>
              <a:rPr lang="fa-IR" sz="5400" b="1" dirty="0">
                <a:ln/>
                <a:solidFill>
                  <a:schemeClr val="accent3"/>
                </a:solidFill>
              </a:rPr>
            </a:br>
            <a:br>
              <a:rPr lang="fa-IR" sz="5400" b="1" dirty="0">
                <a:ln/>
                <a:solidFill>
                  <a:schemeClr val="accent3"/>
                </a:solidFill>
              </a:rPr>
            </a:br>
            <a:br>
              <a:rPr lang="en-US" sz="5400" b="1" dirty="0">
                <a:ln/>
                <a:solidFill>
                  <a:schemeClr val="accent3"/>
                </a:solidFill>
              </a:rPr>
            </a:br>
            <a:endParaRPr lang="en-US" sz="5400" b="1" dirty="0">
              <a:ln/>
              <a:solidFill>
                <a:schemeClr val="accent3"/>
              </a:solidFill>
            </a:endParaRPr>
          </a:p>
        </p:txBody>
      </p:sp>
    </p:spTree>
    <p:custDataLst>
      <p:tags r:id="rId1"/>
    </p:custDataLst>
    <p:extLst>
      <p:ext uri="{BB962C8B-B14F-4D97-AF65-F5344CB8AC3E}">
        <p14:creationId xmlns:p14="http://schemas.microsoft.com/office/powerpoint/2010/main" val="32688786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237D1-9299-4BFD-B6EA-7AB6D149812B}"/>
              </a:ext>
            </a:extLst>
          </p:cNvPr>
          <p:cNvSpPr>
            <a:spLocks noGrp="1"/>
          </p:cNvSpPr>
          <p:nvPr>
            <p:ph type="title"/>
          </p:nvPr>
        </p:nvSpPr>
        <p:spPr/>
        <p:txBody>
          <a:bodyPr/>
          <a:lstStyle/>
          <a:p>
            <a:pPr algn="r" rtl="1"/>
            <a:r>
              <a:rPr lang="ur-PK" dirty="0"/>
              <a:t>لیست داروھای ممنوع شد</a:t>
            </a:r>
            <a:r>
              <a:rPr lang="fa-IR" dirty="0"/>
              <a:t>ه</a:t>
            </a:r>
            <a:r>
              <a:rPr lang="ur-PK" dirty="0"/>
              <a:t> توسط</a:t>
            </a:r>
            <a:r>
              <a:rPr lang="fa-IR" dirty="0"/>
              <a:t> </a:t>
            </a:r>
            <a:r>
              <a:rPr lang="en-US" dirty="0"/>
              <a:t>FDA</a:t>
            </a:r>
            <a:r>
              <a:rPr lang="ur-PK" dirty="0"/>
              <a:t> ک</a:t>
            </a:r>
            <a:r>
              <a:rPr lang="fa-IR" dirty="0"/>
              <a:t>ه</a:t>
            </a:r>
            <a:r>
              <a:rPr lang="ur-PK" dirty="0"/>
              <a:t> قبلا این سازمان آنھا را تصویب کرد</a:t>
            </a:r>
            <a:r>
              <a:rPr lang="fa-IR" dirty="0"/>
              <a:t>ه</a:t>
            </a:r>
            <a:r>
              <a:rPr lang="ur-PK" dirty="0"/>
              <a:t> بود</a:t>
            </a:r>
            <a:endParaRPr lang="en-US" dirty="0"/>
          </a:p>
        </p:txBody>
      </p:sp>
      <p:sp>
        <p:nvSpPr>
          <p:cNvPr id="6" name="Content Placeholder 5">
            <a:extLst>
              <a:ext uri="{FF2B5EF4-FFF2-40B4-BE49-F238E27FC236}">
                <a16:creationId xmlns:a16="http://schemas.microsoft.com/office/drawing/2014/main" id="{CE23A5C0-7224-4CBA-9625-03D882C16287}"/>
              </a:ext>
            </a:extLst>
          </p:cNvPr>
          <p:cNvSpPr>
            <a:spLocks noGrp="1"/>
          </p:cNvSpPr>
          <p:nvPr>
            <p:ph idx="1"/>
          </p:nvPr>
        </p:nvSpPr>
        <p:spPr>
          <a:xfrm>
            <a:off x="2079761" y="2133600"/>
            <a:ext cx="8915400" cy="4100290"/>
          </a:xfrm>
        </p:spPr>
        <p:txBody>
          <a:bodyPr>
            <a:normAutofit lnSpcReduction="10000"/>
          </a:bodyPr>
          <a:lstStyle/>
          <a:p>
            <a:r>
              <a:rPr lang="en-US" sz="3200" dirty="0"/>
              <a:t>Thalidomide</a:t>
            </a:r>
          </a:p>
          <a:p>
            <a:r>
              <a:rPr lang="en-US" sz="3200" dirty="0"/>
              <a:t>Lysergic acid diethylamide (LSD)</a:t>
            </a:r>
          </a:p>
          <a:p>
            <a:pPr algn="ctr"/>
            <a:r>
              <a:rPr lang="en-US" sz="3200" dirty="0"/>
              <a:t>Diethylstilbestrol</a:t>
            </a:r>
          </a:p>
          <a:p>
            <a:r>
              <a:rPr lang="en-US" sz="3200" dirty="0"/>
              <a:t>Phenformin and Buformin</a:t>
            </a:r>
          </a:p>
          <a:p>
            <a:r>
              <a:rPr lang="en-US" sz="3200" dirty="0"/>
              <a:t>Ticrynafen</a:t>
            </a:r>
          </a:p>
          <a:p>
            <a:r>
              <a:rPr lang="en-US" sz="3200" dirty="0" err="1"/>
              <a:t>Zimelidine</a:t>
            </a:r>
            <a:endParaRPr lang="en-US" sz="3200" dirty="0"/>
          </a:p>
          <a:p>
            <a:r>
              <a:rPr lang="en-US" sz="3200" dirty="0"/>
              <a:t>Phenacetin</a:t>
            </a:r>
          </a:p>
          <a:p>
            <a:endParaRPr lang="en-US" sz="3200" dirty="0"/>
          </a:p>
        </p:txBody>
      </p:sp>
    </p:spTree>
    <p:custDataLst>
      <p:tags r:id="rId1"/>
    </p:custDataLst>
    <p:extLst>
      <p:ext uri="{BB962C8B-B14F-4D97-AF65-F5344CB8AC3E}">
        <p14:creationId xmlns:p14="http://schemas.microsoft.com/office/powerpoint/2010/main" val="3018165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fade">
                                      <p:cBhvr>
                                        <p:cTn id="3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237D1-9299-4BFD-B6EA-7AB6D149812B}"/>
              </a:ext>
            </a:extLst>
          </p:cNvPr>
          <p:cNvSpPr>
            <a:spLocks noGrp="1"/>
          </p:cNvSpPr>
          <p:nvPr>
            <p:ph type="title"/>
          </p:nvPr>
        </p:nvSpPr>
        <p:spPr/>
        <p:txBody>
          <a:bodyPr/>
          <a:lstStyle/>
          <a:p>
            <a:pPr algn="r" rtl="1"/>
            <a:r>
              <a:rPr lang="ur-PK" dirty="0"/>
              <a:t>لیست داروھای ممنوع شد</a:t>
            </a:r>
            <a:r>
              <a:rPr lang="fa-IR" dirty="0"/>
              <a:t>ه</a:t>
            </a:r>
            <a:r>
              <a:rPr lang="ur-PK" dirty="0"/>
              <a:t> توسط</a:t>
            </a:r>
            <a:r>
              <a:rPr lang="fa-IR" dirty="0"/>
              <a:t> </a:t>
            </a:r>
            <a:r>
              <a:rPr lang="en-US" dirty="0"/>
              <a:t>FDA</a:t>
            </a:r>
            <a:r>
              <a:rPr lang="ur-PK" dirty="0"/>
              <a:t> ک</a:t>
            </a:r>
            <a:r>
              <a:rPr lang="fa-IR" dirty="0"/>
              <a:t>ه</a:t>
            </a:r>
            <a:r>
              <a:rPr lang="ur-PK" dirty="0"/>
              <a:t> قبلا این سازمان آنھا را تصویب کرد</a:t>
            </a:r>
            <a:r>
              <a:rPr lang="fa-IR" dirty="0"/>
              <a:t>ه</a:t>
            </a:r>
            <a:r>
              <a:rPr lang="ur-PK" dirty="0"/>
              <a:t> بود</a:t>
            </a:r>
            <a:endParaRPr lang="en-US" dirty="0"/>
          </a:p>
        </p:txBody>
      </p:sp>
      <p:sp>
        <p:nvSpPr>
          <p:cNvPr id="6" name="Content Placeholder 5">
            <a:extLst>
              <a:ext uri="{FF2B5EF4-FFF2-40B4-BE49-F238E27FC236}">
                <a16:creationId xmlns:a16="http://schemas.microsoft.com/office/drawing/2014/main" id="{CE23A5C0-7224-4CBA-9625-03D882C16287}"/>
              </a:ext>
            </a:extLst>
          </p:cNvPr>
          <p:cNvSpPr>
            <a:spLocks noGrp="1"/>
          </p:cNvSpPr>
          <p:nvPr>
            <p:ph idx="1"/>
          </p:nvPr>
        </p:nvSpPr>
        <p:spPr>
          <a:xfrm>
            <a:off x="2079761" y="2133600"/>
            <a:ext cx="8915400" cy="4100290"/>
          </a:xfrm>
        </p:spPr>
        <p:txBody>
          <a:bodyPr>
            <a:normAutofit/>
          </a:bodyPr>
          <a:lstStyle/>
          <a:p>
            <a:r>
              <a:rPr lang="en-US" sz="3200" dirty="0"/>
              <a:t>Methaqualone</a:t>
            </a:r>
          </a:p>
          <a:p>
            <a:r>
              <a:rPr lang="en-US" sz="3200" dirty="0" err="1"/>
              <a:t>Nomifensine</a:t>
            </a:r>
            <a:r>
              <a:rPr lang="en-US" sz="3200" dirty="0"/>
              <a:t> (</a:t>
            </a:r>
            <a:r>
              <a:rPr lang="en-US" sz="3200" dirty="0" err="1"/>
              <a:t>Merital</a:t>
            </a:r>
            <a:r>
              <a:rPr lang="en-US" sz="3200" dirty="0"/>
              <a:t>)</a:t>
            </a:r>
          </a:p>
          <a:p>
            <a:r>
              <a:rPr lang="en-US" sz="3200" dirty="0"/>
              <a:t>Triazolam</a:t>
            </a:r>
          </a:p>
          <a:p>
            <a:r>
              <a:rPr lang="en-US" sz="3200" dirty="0"/>
              <a:t>Terodiline (</a:t>
            </a:r>
            <a:r>
              <a:rPr lang="en-US" sz="3200" dirty="0" err="1"/>
              <a:t>Micturin</a:t>
            </a:r>
            <a:r>
              <a:rPr lang="en-US" sz="3200" dirty="0"/>
              <a:t>)</a:t>
            </a:r>
          </a:p>
          <a:p>
            <a:r>
              <a:rPr lang="en-US" sz="3200" dirty="0"/>
              <a:t>Temafloxacin</a:t>
            </a:r>
          </a:p>
          <a:p>
            <a:r>
              <a:rPr lang="en-US" sz="3200" dirty="0" err="1"/>
              <a:t>Flosequinan</a:t>
            </a:r>
            <a:r>
              <a:rPr lang="en-US" sz="3200" dirty="0"/>
              <a:t> (</a:t>
            </a:r>
            <a:r>
              <a:rPr lang="en-US" sz="3200" dirty="0" err="1"/>
              <a:t>Manoplax</a:t>
            </a:r>
            <a:r>
              <a:rPr lang="en-US" sz="3200" dirty="0"/>
              <a:t>)</a:t>
            </a:r>
          </a:p>
          <a:p>
            <a:endParaRPr lang="en-US" sz="3200" dirty="0"/>
          </a:p>
        </p:txBody>
      </p:sp>
    </p:spTree>
    <p:custDataLst>
      <p:tags r:id="rId1"/>
    </p:custDataLst>
    <p:extLst>
      <p:ext uri="{BB962C8B-B14F-4D97-AF65-F5344CB8AC3E}">
        <p14:creationId xmlns:p14="http://schemas.microsoft.com/office/powerpoint/2010/main" val="3404588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237D1-9299-4BFD-B6EA-7AB6D149812B}"/>
              </a:ext>
            </a:extLst>
          </p:cNvPr>
          <p:cNvSpPr>
            <a:spLocks noGrp="1"/>
          </p:cNvSpPr>
          <p:nvPr>
            <p:ph type="title"/>
          </p:nvPr>
        </p:nvSpPr>
        <p:spPr/>
        <p:txBody>
          <a:bodyPr/>
          <a:lstStyle/>
          <a:p>
            <a:pPr algn="r" rtl="1"/>
            <a:r>
              <a:rPr lang="ur-PK" dirty="0"/>
              <a:t>لیست داروھای ممنوع شد</a:t>
            </a:r>
            <a:r>
              <a:rPr lang="fa-IR" dirty="0"/>
              <a:t>ه</a:t>
            </a:r>
            <a:r>
              <a:rPr lang="ur-PK" dirty="0"/>
              <a:t> توسط</a:t>
            </a:r>
            <a:r>
              <a:rPr lang="fa-IR" dirty="0"/>
              <a:t> </a:t>
            </a:r>
            <a:r>
              <a:rPr lang="en-US" dirty="0"/>
              <a:t>FDA</a:t>
            </a:r>
            <a:r>
              <a:rPr lang="ur-PK" dirty="0"/>
              <a:t> ک</a:t>
            </a:r>
            <a:r>
              <a:rPr lang="fa-IR" dirty="0"/>
              <a:t>ه</a:t>
            </a:r>
            <a:r>
              <a:rPr lang="ur-PK" dirty="0"/>
              <a:t> قبلا این سازمان آنھا را تصویب کرد</a:t>
            </a:r>
            <a:r>
              <a:rPr lang="fa-IR" dirty="0"/>
              <a:t>ه</a:t>
            </a:r>
            <a:r>
              <a:rPr lang="ur-PK" dirty="0"/>
              <a:t> بود</a:t>
            </a:r>
            <a:endParaRPr lang="en-US" dirty="0"/>
          </a:p>
        </p:txBody>
      </p:sp>
      <p:sp>
        <p:nvSpPr>
          <p:cNvPr id="6" name="Content Placeholder 5">
            <a:extLst>
              <a:ext uri="{FF2B5EF4-FFF2-40B4-BE49-F238E27FC236}">
                <a16:creationId xmlns:a16="http://schemas.microsoft.com/office/drawing/2014/main" id="{CE23A5C0-7224-4CBA-9625-03D882C16287}"/>
              </a:ext>
            </a:extLst>
          </p:cNvPr>
          <p:cNvSpPr>
            <a:spLocks noGrp="1"/>
          </p:cNvSpPr>
          <p:nvPr>
            <p:ph idx="1"/>
          </p:nvPr>
        </p:nvSpPr>
        <p:spPr>
          <a:xfrm>
            <a:off x="2079761" y="2133600"/>
            <a:ext cx="8915400" cy="4100290"/>
          </a:xfrm>
        </p:spPr>
        <p:txBody>
          <a:bodyPr>
            <a:normAutofit lnSpcReduction="10000"/>
          </a:bodyPr>
          <a:lstStyle/>
          <a:p>
            <a:r>
              <a:rPr lang="en-US" sz="3200" dirty="0"/>
              <a:t>Chlormezanone (</a:t>
            </a:r>
            <a:r>
              <a:rPr lang="en-US" sz="3200" dirty="0" err="1"/>
              <a:t>Trancopal</a:t>
            </a:r>
            <a:r>
              <a:rPr lang="en-US" sz="3200" dirty="0"/>
              <a:t>)</a:t>
            </a:r>
          </a:p>
          <a:p>
            <a:r>
              <a:rPr lang="en-US" sz="3200" dirty="0"/>
              <a:t>Fen-phen (popular combination </a:t>
            </a:r>
            <a:r>
              <a:rPr lang="en-US" sz="3200" dirty="0" err="1"/>
              <a:t>offenfluramine</a:t>
            </a:r>
            <a:r>
              <a:rPr lang="en-US" sz="3200" dirty="0"/>
              <a:t> and phentermine)</a:t>
            </a:r>
          </a:p>
          <a:p>
            <a:r>
              <a:rPr lang="en-US" sz="3200" dirty="0" err="1"/>
              <a:t>Tolrestat</a:t>
            </a:r>
            <a:r>
              <a:rPr lang="en-US" sz="3200" dirty="0"/>
              <a:t> (</a:t>
            </a:r>
            <a:r>
              <a:rPr lang="en-US" sz="3200" dirty="0" err="1"/>
              <a:t>Alredase</a:t>
            </a:r>
            <a:r>
              <a:rPr lang="en-US" sz="3200" dirty="0"/>
              <a:t>)</a:t>
            </a:r>
          </a:p>
          <a:p>
            <a:r>
              <a:rPr lang="en-US" sz="3200" dirty="0"/>
              <a:t>Terfenadine (</a:t>
            </a:r>
            <a:r>
              <a:rPr lang="en-US" sz="3200" dirty="0" err="1"/>
              <a:t>Seldane</a:t>
            </a:r>
            <a:r>
              <a:rPr lang="en-US" sz="3200" dirty="0"/>
              <a:t>, </a:t>
            </a:r>
            <a:r>
              <a:rPr lang="en-US" sz="3200" dirty="0" err="1"/>
              <a:t>Triludan</a:t>
            </a:r>
            <a:r>
              <a:rPr lang="en-US" sz="3200" dirty="0"/>
              <a:t>)</a:t>
            </a:r>
          </a:p>
          <a:p>
            <a:r>
              <a:rPr lang="en-US" sz="3200" dirty="0"/>
              <a:t>Mibefradil (</a:t>
            </a:r>
            <a:r>
              <a:rPr lang="en-US" sz="3200" dirty="0" err="1"/>
              <a:t>Posicor</a:t>
            </a:r>
            <a:r>
              <a:rPr lang="en-US" sz="3200" dirty="0"/>
              <a:t>)</a:t>
            </a:r>
          </a:p>
          <a:p>
            <a:r>
              <a:rPr lang="en-US" sz="3200" dirty="0"/>
              <a:t>Etretinate</a:t>
            </a:r>
          </a:p>
          <a:p>
            <a:endParaRPr lang="en-US" sz="4800" dirty="0"/>
          </a:p>
        </p:txBody>
      </p:sp>
    </p:spTree>
    <p:custDataLst>
      <p:tags r:id="rId1"/>
    </p:custDataLst>
    <p:extLst>
      <p:ext uri="{BB962C8B-B14F-4D97-AF65-F5344CB8AC3E}">
        <p14:creationId xmlns:p14="http://schemas.microsoft.com/office/powerpoint/2010/main" val="2179041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237D1-9299-4BFD-B6EA-7AB6D149812B}"/>
              </a:ext>
            </a:extLst>
          </p:cNvPr>
          <p:cNvSpPr>
            <a:spLocks noGrp="1"/>
          </p:cNvSpPr>
          <p:nvPr>
            <p:ph type="title"/>
          </p:nvPr>
        </p:nvSpPr>
        <p:spPr/>
        <p:txBody>
          <a:bodyPr/>
          <a:lstStyle/>
          <a:p>
            <a:pPr algn="r" rtl="1"/>
            <a:r>
              <a:rPr lang="ur-PK" dirty="0"/>
              <a:t>لیست داروھای ممنوع شد</a:t>
            </a:r>
            <a:r>
              <a:rPr lang="fa-IR" dirty="0"/>
              <a:t>ه</a:t>
            </a:r>
            <a:r>
              <a:rPr lang="ur-PK" dirty="0"/>
              <a:t> توسط</a:t>
            </a:r>
            <a:r>
              <a:rPr lang="fa-IR" dirty="0"/>
              <a:t> </a:t>
            </a:r>
            <a:r>
              <a:rPr lang="en-US" dirty="0"/>
              <a:t>FDA</a:t>
            </a:r>
            <a:r>
              <a:rPr lang="ur-PK" dirty="0"/>
              <a:t> ک</a:t>
            </a:r>
            <a:r>
              <a:rPr lang="fa-IR" dirty="0"/>
              <a:t>ه</a:t>
            </a:r>
            <a:r>
              <a:rPr lang="ur-PK" dirty="0"/>
              <a:t> قبلا این سازمان آنھا را تصویب کرد</a:t>
            </a:r>
            <a:r>
              <a:rPr lang="fa-IR" dirty="0"/>
              <a:t>ه</a:t>
            </a:r>
            <a:r>
              <a:rPr lang="ur-PK" dirty="0"/>
              <a:t> بود</a:t>
            </a:r>
            <a:endParaRPr lang="en-US" dirty="0"/>
          </a:p>
        </p:txBody>
      </p:sp>
      <p:sp>
        <p:nvSpPr>
          <p:cNvPr id="6" name="Content Placeholder 5">
            <a:extLst>
              <a:ext uri="{FF2B5EF4-FFF2-40B4-BE49-F238E27FC236}">
                <a16:creationId xmlns:a16="http://schemas.microsoft.com/office/drawing/2014/main" id="{CE23A5C0-7224-4CBA-9625-03D882C16287}"/>
              </a:ext>
            </a:extLst>
          </p:cNvPr>
          <p:cNvSpPr>
            <a:spLocks noGrp="1"/>
          </p:cNvSpPr>
          <p:nvPr>
            <p:ph idx="1"/>
          </p:nvPr>
        </p:nvSpPr>
        <p:spPr>
          <a:xfrm>
            <a:off x="2079761" y="2133600"/>
            <a:ext cx="8915400" cy="4100290"/>
          </a:xfrm>
        </p:spPr>
        <p:txBody>
          <a:bodyPr>
            <a:normAutofit lnSpcReduction="10000"/>
          </a:bodyPr>
          <a:lstStyle/>
          <a:p>
            <a:r>
              <a:rPr lang="en-US" sz="3200" dirty="0"/>
              <a:t>Tolcapone (</a:t>
            </a:r>
            <a:r>
              <a:rPr lang="en-US" sz="3200" dirty="0" err="1"/>
              <a:t>Tasmar</a:t>
            </a:r>
            <a:r>
              <a:rPr lang="en-US" sz="3200" dirty="0"/>
              <a:t>)</a:t>
            </a:r>
          </a:p>
          <a:p>
            <a:r>
              <a:rPr lang="en-US" sz="3200" dirty="0"/>
              <a:t>Temazepam (Restoril, </a:t>
            </a:r>
            <a:r>
              <a:rPr lang="en-US" sz="3200" dirty="0" err="1"/>
              <a:t>Euhypnos</a:t>
            </a:r>
            <a:r>
              <a:rPr lang="en-US" sz="3200" dirty="0"/>
              <a:t>, </a:t>
            </a:r>
            <a:r>
              <a:rPr lang="en-US" sz="3200" dirty="0" err="1"/>
              <a:t>Normison</a:t>
            </a:r>
            <a:r>
              <a:rPr lang="en-US" sz="3200" dirty="0"/>
              <a:t>, </a:t>
            </a:r>
            <a:r>
              <a:rPr lang="en-US" sz="3200" dirty="0" err="1"/>
              <a:t>Remestan</a:t>
            </a:r>
            <a:r>
              <a:rPr lang="en-US" sz="3200" dirty="0"/>
              <a:t>, </a:t>
            </a:r>
            <a:r>
              <a:rPr lang="en-US" sz="3200" dirty="0" err="1"/>
              <a:t>Tenox</a:t>
            </a:r>
            <a:r>
              <a:rPr lang="en-US" sz="3200" dirty="0"/>
              <a:t>, </a:t>
            </a:r>
            <a:r>
              <a:rPr lang="en-US" sz="3200" dirty="0" err="1"/>
              <a:t>Norkotral</a:t>
            </a:r>
            <a:r>
              <a:rPr lang="en-US" sz="3200" dirty="0"/>
              <a:t>)</a:t>
            </a:r>
          </a:p>
          <a:p>
            <a:r>
              <a:rPr lang="en-US" sz="3200" dirty="0" err="1"/>
              <a:t>Astemizole</a:t>
            </a:r>
            <a:r>
              <a:rPr lang="en-US" sz="3200" dirty="0"/>
              <a:t> (Hismanal)</a:t>
            </a:r>
          </a:p>
          <a:p>
            <a:r>
              <a:rPr lang="en-US" sz="3200" dirty="0"/>
              <a:t>Grepafloxacin (</a:t>
            </a:r>
            <a:r>
              <a:rPr lang="en-US" sz="3200" dirty="0" err="1"/>
              <a:t>Raxar</a:t>
            </a:r>
            <a:r>
              <a:rPr lang="en-US" sz="3200" dirty="0"/>
              <a:t>)</a:t>
            </a:r>
          </a:p>
          <a:p>
            <a:r>
              <a:rPr lang="en-US" sz="3200" dirty="0"/>
              <a:t>Levamisole (</a:t>
            </a:r>
            <a:r>
              <a:rPr lang="en-US" sz="3200" dirty="0" err="1"/>
              <a:t>Ergamisol</a:t>
            </a:r>
            <a:r>
              <a:rPr lang="en-US" sz="3200" dirty="0"/>
              <a:t>)</a:t>
            </a:r>
          </a:p>
          <a:p>
            <a:r>
              <a:rPr lang="en-US" sz="3200" dirty="0"/>
              <a:t>Troglitazone (</a:t>
            </a:r>
            <a:r>
              <a:rPr lang="en-US" sz="3200" dirty="0" err="1"/>
              <a:t>Rezulin</a:t>
            </a:r>
            <a:r>
              <a:rPr lang="en-US" sz="3200" dirty="0"/>
              <a:t>)</a:t>
            </a:r>
          </a:p>
        </p:txBody>
      </p:sp>
    </p:spTree>
    <p:custDataLst>
      <p:tags r:id="rId1"/>
    </p:custDataLst>
    <p:extLst>
      <p:ext uri="{BB962C8B-B14F-4D97-AF65-F5344CB8AC3E}">
        <p14:creationId xmlns:p14="http://schemas.microsoft.com/office/powerpoint/2010/main" val="3340076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237D1-9299-4BFD-B6EA-7AB6D149812B}"/>
              </a:ext>
            </a:extLst>
          </p:cNvPr>
          <p:cNvSpPr>
            <a:spLocks noGrp="1"/>
          </p:cNvSpPr>
          <p:nvPr>
            <p:ph type="title"/>
          </p:nvPr>
        </p:nvSpPr>
        <p:spPr/>
        <p:txBody>
          <a:bodyPr/>
          <a:lstStyle/>
          <a:p>
            <a:pPr algn="r" rtl="1"/>
            <a:r>
              <a:rPr lang="ur-PK" dirty="0"/>
              <a:t>لیست داروھای ممنوع شد</a:t>
            </a:r>
            <a:r>
              <a:rPr lang="fa-IR" dirty="0"/>
              <a:t>ه</a:t>
            </a:r>
            <a:r>
              <a:rPr lang="ur-PK" dirty="0"/>
              <a:t> توسط</a:t>
            </a:r>
            <a:r>
              <a:rPr lang="fa-IR" dirty="0"/>
              <a:t> </a:t>
            </a:r>
            <a:r>
              <a:rPr lang="en-US" dirty="0"/>
              <a:t>FDA</a:t>
            </a:r>
            <a:r>
              <a:rPr lang="ur-PK" dirty="0"/>
              <a:t> ک</a:t>
            </a:r>
            <a:r>
              <a:rPr lang="fa-IR" dirty="0"/>
              <a:t>ه</a:t>
            </a:r>
            <a:r>
              <a:rPr lang="ur-PK" dirty="0"/>
              <a:t> قبلا این سازمان آنھا را تصویب کرد</a:t>
            </a:r>
            <a:r>
              <a:rPr lang="fa-IR" dirty="0"/>
              <a:t>ه</a:t>
            </a:r>
            <a:r>
              <a:rPr lang="ur-PK" dirty="0"/>
              <a:t> بود</a:t>
            </a:r>
            <a:endParaRPr lang="en-US" dirty="0"/>
          </a:p>
        </p:txBody>
      </p:sp>
      <p:sp>
        <p:nvSpPr>
          <p:cNvPr id="6" name="Content Placeholder 5">
            <a:extLst>
              <a:ext uri="{FF2B5EF4-FFF2-40B4-BE49-F238E27FC236}">
                <a16:creationId xmlns:a16="http://schemas.microsoft.com/office/drawing/2014/main" id="{CE23A5C0-7224-4CBA-9625-03D882C16287}"/>
              </a:ext>
            </a:extLst>
          </p:cNvPr>
          <p:cNvSpPr>
            <a:spLocks noGrp="1"/>
          </p:cNvSpPr>
          <p:nvPr>
            <p:ph idx="1"/>
          </p:nvPr>
        </p:nvSpPr>
        <p:spPr>
          <a:xfrm>
            <a:off x="2079761" y="2133600"/>
            <a:ext cx="8915400" cy="4100290"/>
          </a:xfrm>
        </p:spPr>
        <p:txBody>
          <a:bodyPr>
            <a:normAutofit lnSpcReduction="10000"/>
          </a:bodyPr>
          <a:lstStyle/>
          <a:p>
            <a:r>
              <a:rPr lang="en-US" sz="3200" dirty="0" err="1"/>
              <a:t>Alosetron</a:t>
            </a:r>
            <a:r>
              <a:rPr lang="en-US" sz="3200" dirty="0"/>
              <a:t> (</a:t>
            </a:r>
            <a:r>
              <a:rPr lang="en-US" sz="3200" dirty="0" err="1"/>
              <a:t>Lotronex</a:t>
            </a:r>
            <a:r>
              <a:rPr lang="en-US" sz="3200" dirty="0"/>
              <a:t>)</a:t>
            </a:r>
          </a:p>
          <a:p>
            <a:r>
              <a:rPr lang="en-US" sz="3200" dirty="0" err="1"/>
              <a:t>Cisapride</a:t>
            </a:r>
            <a:r>
              <a:rPr lang="en-US" sz="3200" dirty="0"/>
              <a:t> (</a:t>
            </a:r>
            <a:r>
              <a:rPr lang="en-US" sz="3200" dirty="0" err="1"/>
              <a:t>Propulsid</a:t>
            </a:r>
            <a:r>
              <a:rPr lang="en-US" sz="3200" dirty="0"/>
              <a:t>)</a:t>
            </a:r>
          </a:p>
          <a:p>
            <a:r>
              <a:rPr lang="en-US" sz="3200" dirty="0"/>
              <a:t>Amineptine (</a:t>
            </a:r>
            <a:r>
              <a:rPr lang="en-US" sz="3200" dirty="0" err="1"/>
              <a:t>Survector</a:t>
            </a:r>
            <a:r>
              <a:rPr lang="en-US" sz="3200" dirty="0"/>
              <a:t>)</a:t>
            </a:r>
          </a:p>
          <a:p>
            <a:r>
              <a:rPr lang="en-US" sz="3200" dirty="0"/>
              <a:t>Phenylpropanolamine (</a:t>
            </a:r>
            <a:r>
              <a:rPr lang="en-US" sz="3200" dirty="0" err="1"/>
              <a:t>Propagest,Dexatrim</a:t>
            </a:r>
            <a:r>
              <a:rPr lang="en-US" sz="3200" dirty="0"/>
              <a:t>)</a:t>
            </a:r>
          </a:p>
          <a:p>
            <a:r>
              <a:rPr lang="en-US" sz="3200" dirty="0"/>
              <a:t>Trovafloxacin (</a:t>
            </a:r>
            <a:r>
              <a:rPr lang="en-US" sz="3200" dirty="0" err="1"/>
              <a:t>Trovan</a:t>
            </a:r>
            <a:r>
              <a:rPr lang="en-US" sz="3200" dirty="0"/>
              <a:t>)</a:t>
            </a:r>
          </a:p>
          <a:p>
            <a:r>
              <a:rPr lang="en-US" sz="3200" dirty="0"/>
              <a:t>Cerivastatin (</a:t>
            </a:r>
            <a:r>
              <a:rPr lang="en-US" sz="3200" dirty="0" err="1"/>
              <a:t>Baycol</a:t>
            </a:r>
            <a:r>
              <a:rPr lang="en-US" sz="3200" dirty="0"/>
              <a:t>, </a:t>
            </a:r>
            <a:r>
              <a:rPr lang="en-US" sz="3200" dirty="0" err="1"/>
              <a:t>Lipobay</a:t>
            </a:r>
            <a:r>
              <a:rPr lang="en-US" sz="3200" dirty="0"/>
              <a:t>)</a:t>
            </a:r>
          </a:p>
        </p:txBody>
      </p:sp>
    </p:spTree>
    <p:custDataLst>
      <p:tags r:id="rId1"/>
    </p:custDataLst>
    <p:extLst>
      <p:ext uri="{BB962C8B-B14F-4D97-AF65-F5344CB8AC3E}">
        <p14:creationId xmlns:p14="http://schemas.microsoft.com/office/powerpoint/2010/main" val="364157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237D1-9299-4BFD-B6EA-7AB6D149812B}"/>
              </a:ext>
            </a:extLst>
          </p:cNvPr>
          <p:cNvSpPr>
            <a:spLocks noGrp="1"/>
          </p:cNvSpPr>
          <p:nvPr>
            <p:ph type="title"/>
          </p:nvPr>
        </p:nvSpPr>
        <p:spPr/>
        <p:txBody>
          <a:bodyPr/>
          <a:lstStyle/>
          <a:p>
            <a:pPr algn="r" rtl="1"/>
            <a:r>
              <a:rPr lang="ur-PK" dirty="0"/>
              <a:t>لیست داروھای ممنوع شد</a:t>
            </a:r>
            <a:r>
              <a:rPr lang="fa-IR" dirty="0"/>
              <a:t>ه</a:t>
            </a:r>
            <a:r>
              <a:rPr lang="ur-PK" dirty="0"/>
              <a:t> توسط</a:t>
            </a:r>
            <a:r>
              <a:rPr lang="fa-IR" dirty="0"/>
              <a:t> </a:t>
            </a:r>
            <a:r>
              <a:rPr lang="en-US" dirty="0"/>
              <a:t>FDA</a:t>
            </a:r>
            <a:r>
              <a:rPr lang="ur-PK" dirty="0"/>
              <a:t> ک</a:t>
            </a:r>
            <a:r>
              <a:rPr lang="fa-IR" dirty="0"/>
              <a:t>ه</a:t>
            </a:r>
            <a:r>
              <a:rPr lang="ur-PK" dirty="0"/>
              <a:t> قبلا این سازمان آنھا را تصویب کرد</a:t>
            </a:r>
            <a:r>
              <a:rPr lang="fa-IR" dirty="0"/>
              <a:t>ه</a:t>
            </a:r>
            <a:r>
              <a:rPr lang="ur-PK" dirty="0"/>
              <a:t> بود</a:t>
            </a:r>
            <a:endParaRPr lang="en-US" dirty="0"/>
          </a:p>
        </p:txBody>
      </p:sp>
      <p:sp>
        <p:nvSpPr>
          <p:cNvPr id="6" name="Content Placeholder 5">
            <a:extLst>
              <a:ext uri="{FF2B5EF4-FFF2-40B4-BE49-F238E27FC236}">
                <a16:creationId xmlns:a16="http://schemas.microsoft.com/office/drawing/2014/main" id="{CE23A5C0-7224-4CBA-9625-03D882C16287}"/>
              </a:ext>
            </a:extLst>
          </p:cNvPr>
          <p:cNvSpPr>
            <a:spLocks noGrp="1"/>
          </p:cNvSpPr>
          <p:nvPr>
            <p:ph idx="1"/>
          </p:nvPr>
        </p:nvSpPr>
        <p:spPr>
          <a:xfrm>
            <a:off x="2079761" y="2133600"/>
            <a:ext cx="8915400" cy="4100290"/>
          </a:xfrm>
        </p:spPr>
        <p:txBody>
          <a:bodyPr>
            <a:normAutofit lnSpcReduction="10000"/>
          </a:bodyPr>
          <a:lstStyle/>
          <a:p>
            <a:r>
              <a:rPr lang="en-US" sz="3200" dirty="0"/>
              <a:t>Rapacuronium (</a:t>
            </a:r>
            <a:r>
              <a:rPr lang="en-US" sz="3200" dirty="0" err="1"/>
              <a:t>Raplon</a:t>
            </a:r>
            <a:r>
              <a:rPr lang="en-US" sz="3200" dirty="0"/>
              <a:t>)</a:t>
            </a:r>
          </a:p>
          <a:p>
            <a:r>
              <a:rPr lang="en-US" sz="3200" dirty="0" err="1"/>
              <a:t>Rofecoxib</a:t>
            </a:r>
            <a:r>
              <a:rPr lang="en-US" sz="3200" dirty="0"/>
              <a:t> (Vioxx)</a:t>
            </a:r>
          </a:p>
          <a:p>
            <a:r>
              <a:rPr lang="en-US" sz="3200" dirty="0"/>
              <a:t>Co-proxamol (</a:t>
            </a:r>
            <a:r>
              <a:rPr lang="en-US" sz="3200" dirty="0" err="1"/>
              <a:t>Distalgesic</a:t>
            </a:r>
            <a:r>
              <a:rPr lang="en-US" sz="3200" dirty="0"/>
              <a:t>)</a:t>
            </a:r>
          </a:p>
          <a:p>
            <a:r>
              <a:rPr lang="en-US" sz="3200" dirty="0"/>
              <a:t>mixed amphetamine salts (Adderall XR)</a:t>
            </a:r>
          </a:p>
          <a:p>
            <a:r>
              <a:rPr lang="en-US" sz="3200" dirty="0"/>
              <a:t>hydromorphone extended-release (</a:t>
            </a:r>
            <a:r>
              <a:rPr lang="en-US" sz="3200" dirty="0" err="1"/>
              <a:t>Palladone</a:t>
            </a:r>
            <a:r>
              <a:rPr lang="en-US" sz="3200" dirty="0"/>
              <a:t>)</a:t>
            </a:r>
          </a:p>
          <a:p>
            <a:r>
              <a:rPr lang="en-US" sz="3200" dirty="0"/>
              <a:t>Thioridazine (</a:t>
            </a:r>
            <a:r>
              <a:rPr lang="en-US" sz="3200" dirty="0" err="1"/>
              <a:t>Melleril</a:t>
            </a:r>
            <a:r>
              <a:rPr lang="en-US" sz="3200" dirty="0"/>
              <a:t>)</a:t>
            </a:r>
          </a:p>
        </p:txBody>
      </p:sp>
    </p:spTree>
    <p:custDataLst>
      <p:tags r:id="rId1"/>
    </p:custDataLst>
    <p:extLst>
      <p:ext uri="{BB962C8B-B14F-4D97-AF65-F5344CB8AC3E}">
        <p14:creationId xmlns:p14="http://schemas.microsoft.com/office/powerpoint/2010/main" val="289610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237D1-9299-4BFD-B6EA-7AB6D149812B}"/>
              </a:ext>
            </a:extLst>
          </p:cNvPr>
          <p:cNvSpPr>
            <a:spLocks noGrp="1"/>
          </p:cNvSpPr>
          <p:nvPr>
            <p:ph type="title"/>
          </p:nvPr>
        </p:nvSpPr>
        <p:spPr/>
        <p:txBody>
          <a:bodyPr/>
          <a:lstStyle/>
          <a:p>
            <a:pPr algn="r" rtl="1"/>
            <a:r>
              <a:rPr lang="ur-PK" dirty="0"/>
              <a:t>لیست داروھای ممنوع شد</a:t>
            </a:r>
            <a:r>
              <a:rPr lang="fa-IR" dirty="0"/>
              <a:t>ه</a:t>
            </a:r>
            <a:r>
              <a:rPr lang="ur-PK" dirty="0"/>
              <a:t> توسط</a:t>
            </a:r>
            <a:r>
              <a:rPr lang="fa-IR" dirty="0"/>
              <a:t> </a:t>
            </a:r>
            <a:r>
              <a:rPr lang="en-US" dirty="0"/>
              <a:t>FDA</a:t>
            </a:r>
            <a:r>
              <a:rPr lang="ur-PK" dirty="0"/>
              <a:t> ک</a:t>
            </a:r>
            <a:r>
              <a:rPr lang="fa-IR" dirty="0"/>
              <a:t>ه</a:t>
            </a:r>
            <a:r>
              <a:rPr lang="ur-PK" dirty="0"/>
              <a:t> قبلا این سازمان آنھا را تصویب کرد</a:t>
            </a:r>
            <a:r>
              <a:rPr lang="fa-IR" dirty="0"/>
              <a:t>ه</a:t>
            </a:r>
            <a:r>
              <a:rPr lang="ur-PK" dirty="0"/>
              <a:t> بود</a:t>
            </a:r>
            <a:endParaRPr lang="en-US" dirty="0"/>
          </a:p>
        </p:txBody>
      </p:sp>
      <p:sp>
        <p:nvSpPr>
          <p:cNvPr id="6" name="Content Placeholder 5">
            <a:extLst>
              <a:ext uri="{FF2B5EF4-FFF2-40B4-BE49-F238E27FC236}">
                <a16:creationId xmlns:a16="http://schemas.microsoft.com/office/drawing/2014/main" id="{CE23A5C0-7224-4CBA-9625-03D882C16287}"/>
              </a:ext>
            </a:extLst>
          </p:cNvPr>
          <p:cNvSpPr>
            <a:spLocks noGrp="1"/>
          </p:cNvSpPr>
          <p:nvPr>
            <p:ph idx="1"/>
          </p:nvPr>
        </p:nvSpPr>
        <p:spPr>
          <a:xfrm>
            <a:off x="2079761" y="2133600"/>
            <a:ext cx="8915400" cy="4100290"/>
          </a:xfrm>
        </p:spPr>
        <p:txBody>
          <a:bodyPr>
            <a:normAutofit lnSpcReduction="10000"/>
          </a:bodyPr>
          <a:lstStyle/>
          <a:p>
            <a:r>
              <a:rPr lang="en-US" sz="3200" dirty="0"/>
              <a:t>Pemoline (</a:t>
            </a:r>
            <a:r>
              <a:rPr lang="en-US" sz="3200" dirty="0" err="1"/>
              <a:t>Cylert</a:t>
            </a:r>
            <a:r>
              <a:rPr lang="en-US" sz="3200" dirty="0"/>
              <a:t>)</a:t>
            </a:r>
          </a:p>
          <a:p>
            <a:r>
              <a:rPr lang="en-US" sz="3200" dirty="0"/>
              <a:t>Natalizumab (Tysabri)</a:t>
            </a:r>
          </a:p>
          <a:p>
            <a:r>
              <a:rPr lang="en-US" sz="3200" dirty="0" err="1"/>
              <a:t>Ximelagatran</a:t>
            </a:r>
            <a:r>
              <a:rPr lang="en-US" sz="3200" dirty="0"/>
              <a:t> (</a:t>
            </a:r>
            <a:r>
              <a:rPr lang="en-US" sz="3200" dirty="0" err="1"/>
              <a:t>Exanta</a:t>
            </a:r>
            <a:r>
              <a:rPr lang="en-US" sz="3200" dirty="0"/>
              <a:t>)</a:t>
            </a:r>
          </a:p>
          <a:p>
            <a:r>
              <a:rPr lang="en-US" sz="3200" dirty="0"/>
              <a:t>Pergolide (</a:t>
            </a:r>
            <a:r>
              <a:rPr lang="en-US" sz="3200" dirty="0" err="1"/>
              <a:t>Permax</a:t>
            </a:r>
            <a:r>
              <a:rPr lang="en-US" sz="3200" dirty="0"/>
              <a:t>)</a:t>
            </a:r>
          </a:p>
          <a:p>
            <a:r>
              <a:rPr lang="en-US" sz="3200" dirty="0" err="1"/>
              <a:t>Tegaserod</a:t>
            </a:r>
            <a:r>
              <a:rPr lang="en-US" sz="3200" dirty="0"/>
              <a:t> (</a:t>
            </a:r>
            <a:r>
              <a:rPr lang="en-US" sz="3200" dirty="0" err="1"/>
              <a:t>Zelnorm</a:t>
            </a:r>
            <a:r>
              <a:rPr lang="en-US" sz="3200" dirty="0"/>
              <a:t>)</a:t>
            </a:r>
          </a:p>
          <a:p>
            <a:r>
              <a:rPr lang="en-US" sz="3200" dirty="0"/>
              <a:t>Aprotinin (</a:t>
            </a:r>
            <a:r>
              <a:rPr lang="en-US" sz="3200" dirty="0" err="1"/>
              <a:t>Trasylol</a:t>
            </a:r>
            <a:r>
              <a:rPr lang="en-US" sz="3200" dirty="0"/>
              <a:t>)</a:t>
            </a:r>
          </a:p>
          <a:p>
            <a:r>
              <a:rPr lang="en-US" sz="3200" dirty="0"/>
              <a:t>Inhaled insulin (</a:t>
            </a:r>
            <a:r>
              <a:rPr lang="en-US" sz="3200" dirty="0" err="1"/>
              <a:t>Exubera</a:t>
            </a:r>
            <a:r>
              <a:rPr lang="en-US" sz="3200" dirty="0"/>
              <a:t>)</a:t>
            </a:r>
          </a:p>
          <a:p>
            <a:endParaRPr lang="en-US" sz="4800" dirty="0"/>
          </a:p>
        </p:txBody>
      </p:sp>
    </p:spTree>
    <p:custDataLst>
      <p:tags r:id="rId1"/>
    </p:custDataLst>
    <p:extLst>
      <p:ext uri="{BB962C8B-B14F-4D97-AF65-F5344CB8AC3E}">
        <p14:creationId xmlns:p14="http://schemas.microsoft.com/office/powerpoint/2010/main" val="3908201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fade">
                                      <p:cBhvr>
                                        <p:cTn id="3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237D1-9299-4BFD-B6EA-7AB6D149812B}"/>
              </a:ext>
            </a:extLst>
          </p:cNvPr>
          <p:cNvSpPr>
            <a:spLocks noGrp="1"/>
          </p:cNvSpPr>
          <p:nvPr>
            <p:ph type="title"/>
          </p:nvPr>
        </p:nvSpPr>
        <p:spPr/>
        <p:txBody>
          <a:bodyPr/>
          <a:lstStyle/>
          <a:p>
            <a:pPr algn="r" rtl="1"/>
            <a:r>
              <a:rPr lang="ur-PK" dirty="0"/>
              <a:t>لیست داروھای ممنوع شد</a:t>
            </a:r>
            <a:r>
              <a:rPr lang="fa-IR" dirty="0"/>
              <a:t>ه</a:t>
            </a:r>
            <a:r>
              <a:rPr lang="ur-PK" dirty="0"/>
              <a:t> توسط</a:t>
            </a:r>
            <a:r>
              <a:rPr lang="fa-IR" dirty="0"/>
              <a:t> </a:t>
            </a:r>
            <a:r>
              <a:rPr lang="en-US" dirty="0"/>
              <a:t>FDA</a:t>
            </a:r>
            <a:r>
              <a:rPr lang="ur-PK" dirty="0"/>
              <a:t> ک</a:t>
            </a:r>
            <a:r>
              <a:rPr lang="fa-IR" dirty="0"/>
              <a:t>ه</a:t>
            </a:r>
            <a:r>
              <a:rPr lang="ur-PK" dirty="0"/>
              <a:t> قبلا این سازمان آنھا را تصویب کرد</a:t>
            </a:r>
            <a:r>
              <a:rPr lang="fa-IR" dirty="0"/>
              <a:t>ه</a:t>
            </a:r>
            <a:r>
              <a:rPr lang="ur-PK" dirty="0"/>
              <a:t> بود</a:t>
            </a:r>
            <a:endParaRPr lang="en-US" dirty="0"/>
          </a:p>
        </p:txBody>
      </p:sp>
      <p:sp>
        <p:nvSpPr>
          <p:cNvPr id="6" name="Content Placeholder 5">
            <a:extLst>
              <a:ext uri="{FF2B5EF4-FFF2-40B4-BE49-F238E27FC236}">
                <a16:creationId xmlns:a16="http://schemas.microsoft.com/office/drawing/2014/main" id="{CE23A5C0-7224-4CBA-9625-03D882C16287}"/>
              </a:ext>
            </a:extLst>
          </p:cNvPr>
          <p:cNvSpPr>
            <a:spLocks noGrp="1"/>
          </p:cNvSpPr>
          <p:nvPr>
            <p:ph idx="1"/>
          </p:nvPr>
        </p:nvSpPr>
        <p:spPr>
          <a:xfrm>
            <a:off x="2079761" y="2133600"/>
            <a:ext cx="8915400" cy="4100290"/>
          </a:xfrm>
        </p:spPr>
        <p:txBody>
          <a:bodyPr>
            <a:normAutofit lnSpcReduction="10000"/>
          </a:bodyPr>
          <a:lstStyle/>
          <a:p>
            <a:r>
              <a:rPr lang="en-US" sz="3200" dirty="0"/>
              <a:t>Lumiracoxib (</a:t>
            </a:r>
            <a:r>
              <a:rPr lang="en-US" sz="3200" dirty="0" err="1"/>
              <a:t>Prexige</a:t>
            </a:r>
            <a:r>
              <a:rPr lang="en-US" sz="3200" dirty="0"/>
              <a:t>)</a:t>
            </a:r>
          </a:p>
          <a:p>
            <a:r>
              <a:rPr lang="en-US" sz="3200" dirty="0"/>
              <a:t>Rimonabant (</a:t>
            </a:r>
            <a:r>
              <a:rPr lang="en-US" sz="3200" dirty="0" err="1"/>
              <a:t>Acomplia</a:t>
            </a:r>
            <a:r>
              <a:rPr lang="en-US" sz="3200" dirty="0"/>
              <a:t>)</a:t>
            </a:r>
          </a:p>
          <a:p>
            <a:r>
              <a:rPr lang="en-US" sz="3200" dirty="0"/>
              <a:t>Efalizumab (</a:t>
            </a:r>
            <a:r>
              <a:rPr lang="en-US" sz="3200" dirty="0" err="1"/>
              <a:t>Raptiva</a:t>
            </a:r>
            <a:r>
              <a:rPr lang="en-US" sz="3200" dirty="0"/>
              <a:t>)</a:t>
            </a:r>
          </a:p>
          <a:p>
            <a:r>
              <a:rPr lang="en-US" sz="3200" dirty="0"/>
              <a:t>Sibutramine (</a:t>
            </a:r>
            <a:r>
              <a:rPr lang="en-US" sz="3200" dirty="0" err="1"/>
              <a:t>Reductil</a:t>
            </a:r>
            <a:r>
              <a:rPr lang="en-US" sz="3200" dirty="0"/>
              <a:t>/</a:t>
            </a:r>
            <a:r>
              <a:rPr lang="en-US" sz="3200" dirty="0" err="1"/>
              <a:t>Meridia</a:t>
            </a:r>
            <a:r>
              <a:rPr lang="en-US" sz="3200" dirty="0"/>
              <a:t>)</a:t>
            </a:r>
          </a:p>
          <a:p>
            <a:r>
              <a:rPr lang="en-US" sz="3200" dirty="0" err="1"/>
              <a:t>Gemtuzumab</a:t>
            </a:r>
            <a:r>
              <a:rPr lang="en-US" sz="3200" dirty="0"/>
              <a:t> </a:t>
            </a:r>
            <a:r>
              <a:rPr lang="en-US" sz="3200" dirty="0" err="1"/>
              <a:t>ozogamicin</a:t>
            </a:r>
            <a:r>
              <a:rPr lang="en-US" sz="3200" dirty="0"/>
              <a:t> (</a:t>
            </a:r>
            <a:r>
              <a:rPr lang="en-US" sz="3200" dirty="0" err="1"/>
              <a:t>Mylotarg</a:t>
            </a:r>
            <a:r>
              <a:rPr lang="en-US" sz="3200" dirty="0"/>
              <a:t>)</a:t>
            </a:r>
          </a:p>
          <a:p>
            <a:r>
              <a:rPr lang="en-US" sz="3200" dirty="0"/>
              <a:t>Rosiglitazone (Avandia)</a:t>
            </a:r>
          </a:p>
          <a:p>
            <a:r>
              <a:rPr lang="en-US" sz="3200" dirty="0" err="1"/>
              <a:t>Drotrecogin</a:t>
            </a:r>
            <a:r>
              <a:rPr lang="en-US" sz="3200" dirty="0"/>
              <a:t> alfa (</a:t>
            </a:r>
            <a:r>
              <a:rPr lang="en-US" sz="3200" dirty="0" err="1"/>
              <a:t>Xigris</a:t>
            </a:r>
            <a:r>
              <a:rPr lang="en-US" sz="3200" dirty="0"/>
              <a:t>)</a:t>
            </a:r>
          </a:p>
          <a:p>
            <a:endParaRPr lang="en-US" sz="4800" dirty="0"/>
          </a:p>
        </p:txBody>
      </p:sp>
    </p:spTree>
    <p:custDataLst>
      <p:tags r:id="rId1"/>
    </p:custDataLst>
    <p:extLst>
      <p:ext uri="{BB962C8B-B14F-4D97-AF65-F5344CB8AC3E}">
        <p14:creationId xmlns:p14="http://schemas.microsoft.com/office/powerpoint/2010/main" val="3172492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fade">
                                      <p:cBhvr>
                                        <p:cTn id="3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896284F-C9F2-482A-82C7-10B5BFE655D0}"/>
              </a:ext>
            </a:extLst>
          </p:cNvPr>
          <p:cNvSpPr/>
          <p:nvPr/>
        </p:nvSpPr>
        <p:spPr>
          <a:xfrm>
            <a:off x="2094411" y="1217287"/>
            <a:ext cx="8564880" cy="707886"/>
          </a:xfrm>
          <a:prstGeom prst="rect">
            <a:avLst/>
          </a:prstGeom>
        </p:spPr>
        <p:txBody>
          <a:bodyPr wrap="square">
            <a:spAutoFit/>
            <a:scene3d>
              <a:camera prst="orthographicFront"/>
              <a:lightRig rig="harsh" dir="t"/>
            </a:scene3d>
            <a:sp3d extrusionH="57150" prstMaterial="matte">
              <a:bevelT w="63500" h="12700" prst="angle"/>
              <a:contourClr>
                <a:schemeClr val="bg1">
                  <a:lumMod val="65000"/>
                </a:schemeClr>
              </a:contourClr>
            </a:sp3d>
          </a:bodyPr>
          <a:lstStyle/>
          <a:p>
            <a:pPr algn="ctr" rtl="1"/>
            <a:r>
              <a:rPr lang="ur-PK" sz="4000" b="1" dirty="0">
                <a:ln/>
                <a:solidFill>
                  <a:schemeClr val="accent3"/>
                </a:solidFill>
              </a:rPr>
              <a:t>سازمان بھداشت جھانی</a:t>
            </a:r>
            <a:endParaRPr lang="en-US" sz="7200" b="1" dirty="0">
              <a:ln/>
              <a:solidFill>
                <a:schemeClr val="accent3"/>
              </a:solidFill>
            </a:endParaRPr>
          </a:p>
        </p:txBody>
      </p:sp>
      <p:pic>
        <p:nvPicPr>
          <p:cNvPr id="12290" name="Picture 2" descr="تقاضا از سازمان جهانی بهداشت: تیم تخصصی به ایران اعزام کنید ...">
            <a:extLst>
              <a:ext uri="{FF2B5EF4-FFF2-40B4-BE49-F238E27FC236}">
                <a16:creationId xmlns:a16="http://schemas.microsoft.com/office/drawing/2014/main" id="{248357BF-4B4B-4838-B525-B5E366DE10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3101" y="2480038"/>
            <a:ext cx="6667500" cy="37528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9824788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237D1-9299-4BFD-B6EA-7AB6D149812B}"/>
              </a:ext>
            </a:extLst>
          </p:cNvPr>
          <p:cNvSpPr>
            <a:spLocks noGrp="1"/>
          </p:cNvSpPr>
          <p:nvPr>
            <p:ph type="title"/>
          </p:nvPr>
        </p:nvSpPr>
        <p:spPr/>
        <p:txBody>
          <a:bodyPr/>
          <a:lstStyle/>
          <a:p>
            <a:pPr algn="r" rtl="1"/>
            <a:r>
              <a:rPr lang="ur-PK" dirty="0"/>
              <a:t>لیست داروھای ممنوع شد</a:t>
            </a:r>
            <a:r>
              <a:rPr lang="fa-IR" dirty="0"/>
              <a:t>ه</a:t>
            </a:r>
            <a:r>
              <a:rPr lang="ur-PK" dirty="0"/>
              <a:t> توسط</a:t>
            </a:r>
            <a:r>
              <a:rPr lang="fa-IR" dirty="0"/>
              <a:t> </a:t>
            </a:r>
            <a:r>
              <a:rPr lang="en-US" dirty="0"/>
              <a:t>FDA</a:t>
            </a:r>
            <a:r>
              <a:rPr lang="ur-PK" dirty="0"/>
              <a:t> ک</a:t>
            </a:r>
            <a:r>
              <a:rPr lang="fa-IR" dirty="0"/>
              <a:t>ه</a:t>
            </a:r>
            <a:r>
              <a:rPr lang="ur-PK" dirty="0"/>
              <a:t> قبلا این سازمان آنھا را تصویب کرد</a:t>
            </a:r>
            <a:r>
              <a:rPr lang="fa-IR" dirty="0"/>
              <a:t>ه</a:t>
            </a:r>
            <a:r>
              <a:rPr lang="ur-PK" dirty="0"/>
              <a:t> بود</a:t>
            </a:r>
            <a:endParaRPr lang="en-US" dirty="0"/>
          </a:p>
        </p:txBody>
      </p:sp>
      <p:graphicFrame>
        <p:nvGraphicFramePr>
          <p:cNvPr id="5" name="Content Placeholder 4">
            <a:extLst>
              <a:ext uri="{FF2B5EF4-FFF2-40B4-BE49-F238E27FC236}">
                <a16:creationId xmlns:a16="http://schemas.microsoft.com/office/drawing/2014/main" id="{2D9DE2B0-8D65-4499-AA14-2026373A3BA8}"/>
              </a:ext>
            </a:extLst>
          </p:cNvPr>
          <p:cNvGraphicFramePr>
            <a:graphicFrameLocks noGrp="1"/>
          </p:cNvGraphicFramePr>
          <p:nvPr>
            <p:ph idx="1"/>
            <p:extLst>
              <p:ext uri="{D42A27DB-BD31-4B8C-83A1-F6EECF244321}">
                <p14:modId xmlns:p14="http://schemas.microsoft.com/office/powerpoint/2010/main" val="1518721241"/>
              </p:ext>
            </p:extLst>
          </p:nvPr>
        </p:nvGraphicFramePr>
        <p:xfrm>
          <a:off x="1058092" y="62915"/>
          <a:ext cx="2142308" cy="6732169"/>
        </p:xfrm>
        <a:graphic>
          <a:graphicData uri="http://schemas.openxmlformats.org/drawingml/2006/table">
            <a:tbl>
              <a:tblPr/>
              <a:tblGrid>
                <a:gridCol w="432779">
                  <a:extLst>
                    <a:ext uri="{9D8B030D-6E8A-4147-A177-3AD203B41FA5}">
                      <a16:colId xmlns:a16="http://schemas.microsoft.com/office/drawing/2014/main" val="1545206748"/>
                    </a:ext>
                  </a:extLst>
                </a:gridCol>
                <a:gridCol w="250144">
                  <a:extLst>
                    <a:ext uri="{9D8B030D-6E8A-4147-A177-3AD203B41FA5}">
                      <a16:colId xmlns:a16="http://schemas.microsoft.com/office/drawing/2014/main" val="1573318711"/>
                    </a:ext>
                  </a:extLst>
                </a:gridCol>
                <a:gridCol w="1459385">
                  <a:extLst>
                    <a:ext uri="{9D8B030D-6E8A-4147-A177-3AD203B41FA5}">
                      <a16:colId xmlns:a16="http://schemas.microsoft.com/office/drawing/2014/main" val="3616800584"/>
                    </a:ext>
                  </a:extLst>
                </a:gridCol>
              </a:tblGrid>
              <a:tr h="58175">
                <a:tc>
                  <a:txBody>
                    <a:bodyPr/>
                    <a:lstStyle/>
                    <a:p>
                      <a:pPr marL="0" marR="0" algn="ctr" fontAlgn="t">
                        <a:spcBef>
                          <a:spcPts val="0"/>
                        </a:spcBef>
                        <a:spcAft>
                          <a:spcPts val="0"/>
                        </a:spcAft>
                      </a:pPr>
                      <a:r>
                        <a:rPr lang="en-US" sz="100">
                          <a:effectLst/>
                          <a:latin typeface="Calibri" panose="020F0502020204030204" pitchFamily="34" charset="0"/>
                        </a:rPr>
                        <a:t>Drug Name</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00">
                          <a:effectLst/>
                          <a:latin typeface="Calibri" panose="020F0502020204030204" pitchFamily="34" charset="0"/>
                        </a:rPr>
                        <a:t>Withdrawn</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00">
                          <a:effectLst/>
                          <a:latin typeface="Calibri" panose="020F0502020204030204" pitchFamily="34" charset="0"/>
                        </a:rPr>
                        <a:t>Reason of Withdraw</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470078405"/>
                  </a:ext>
                </a:extLst>
              </a:tr>
              <a:tr h="81646">
                <a:tc>
                  <a:txBody>
                    <a:bodyPr/>
                    <a:lstStyle/>
                    <a:p>
                      <a:pPr marL="0" marR="0" algn="ctr" fontAlgn="t">
                        <a:spcBef>
                          <a:spcPts val="0"/>
                        </a:spcBef>
                        <a:spcAft>
                          <a:spcPts val="0"/>
                        </a:spcAft>
                      </a:pPr>
                      <a:r>
                        <a:rPr lang="en-US" sz="100">
                          <a:effectLst/>
                          <a:latin typeface="Calibri" panose="020F0502020204030204" pitchFamily="34" charset="0"/>
                        </a:rPr>
                        <a:t>Thalidomide</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100">
                          <a:effectLst/>
                          <a:latin typeface="Calibri" panose="020F0502020204030204" pitchFamily="34" charset="0"/>
                        </a:rPr>
                        <a:t>1950s</a:t>
                      </a:r>
                      <a:r>
                        <a:rPr lang="en-US" sz="100">
                          <a:effectLst/>
                          <a:latin typeface="inherit"/>
                        </a:rPr>
                        <a:t>–1960s</a:t>
                      </a:r>
                      <a:endParaRPr lang="en-US" sz="100">
                        <a:effectLst/>
                      </a:endParaRP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100">
                          <a:effectLst/>
                          <a:latin typeface="Calibri" panose="020F0502020204030204" pitchFamily="34" charset="0"/>
                        </a:rPr>
                        <a:t>Withdrawn due to the risk of teratogenicity; returned to market for use in leprosy and multiple myeloma under FDA orphan drug rules</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extLst>
                  <a:ext uri="{0D108BD9-81ED-4DB2-BD59-A6C34878D82A}">
                    <a16:rowId xmlns:a16="http://schemas.microsoft.com/office/drawing/2014/main" val="1540039811"/>
                  </a:ext>
                </a:extLst>
              </a:tr>
              <a:tr h="81646">
                <a:tc>
                  <a:txBody>
                    <a:bodyPr/>
                    <a:lstStyle/>
                    <a:p>
                      <a:pPr marL="0" marR="0" algn="ctr" fontAlgn="t">
                        <a:spcBef>
                          <a:spcPts val="0"/>
                        </a:spcBef>
                        <a:spcAft>
                          <a:spcPts val="0"/>
                        </a:spcAft>
                      </a:pPr>
                      <a:r>
                        <a:rPr lang="en-US" sz="100">
                          <a:effectLst/>
                          <a:latin typeface="Calibri" panose="020F0502020204030204" pitchFamily="34" charset="0"/>
                        </a:rPr>
                        <a:t>Lysergic acid diethylamide (LSD)</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00">
                          <a:effectLst/>
                          <a:latin typeface="Calibri" panose="020F0502020204030204" pitchFamily="34" charset="0"/>
                        </a:rPr>
                        <a:t>1950s</a:t>
                      </a:r>
                      <a:r>
                        <a:rPr lang="en-US" sz="100">
                          <a:effectLst/>
                          <a:latin typeface="inherit"/>
                        </a:rPr>
                        <a:t>–1960s</a:t>
                      </a:r>
                      <a:endParaRPr lang="en-US" sz="100">
                        <a:effectLst/>
                      </a:endParaRP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00">
                          <a:effectLst/>
                          <a:latin typeface="Calibri" panose="020F0502020204030204" pitchFamily="34" charset="0"/>
                        </a:rPr>
                        <a:t>Marketed as a psychiatric drug; withdrawn after it became widely used recreationally</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1745931703"/>
                  </a:ext>
                </a:extLst>
              </a:tr>
              <a:tr h="58175">
                <a:tc>
                  <a:txBody>
                    <a:bodyPr/>
                    <a:lstStyle/>
                    <a:p>
                      <a:pPr marL="0" marR="0" algn="ctr" fontAlgn="t">
                        <a:spcBef>
                          <a:spcPts val="0"/>
                        </a:spcBef>
                        <a:spcAft>
                          <a:spcPts val="0"/>
                        </a:spcAft>
                      </a:pPr>
                      <a:r>
                        <a:rPr lang="en-US" sz="100">
                          <a:effectLst/>
                          <a:latin typeface="Calibri" panose="020F0502020204030204" pitchFamily="34" charset="0"/>
                        </a:rPr>
                        <a:t>Diethylstilbestrol</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100">
                          <a:effectLst/>
                          <a:latin typeface="Calibri" panose="020F0502020204030204" pitchFamily="34" charset="0"/>
                        </a:rPr>
                        <a:t>1970s</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100">
                          <a:effectLst/>
                          <a:latin typeface="Calibri" panose="020F0502020204030204" pitchFamily="34" charset="0"/>
                        </a:rPr>
                        <a:t>Withdrawn due to the risk of teratogenicity</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extLst>
                  <a:ext uri="{0D108BD9-81ED-4DB2-BD59-A6C34878D82A}">
                    <a16:rowId xmlns:a16="http://schemas.microsoft.com/office/drawing/2014/main" val="3280351574"/>
                  </a:ext>
                </a:extLst>
              </a:tr>
              <a:tr h="58175">
                <a:tc>
                  <a:txBody>
                    <a:bodyPr/>
                    <a:lstStyle/>
                    <a:p>
                      <a:pPr marL="0" marR="0" algn="ctr" fontAlgn="t">
                        <a:spcBef>
                          <a:spcPts val="0"/>
                        </a:spcBef>
                        <a:spcAft>
                          <a:spcPts val="0"/>
                        </a:spcAft>
                      </a:pPr>
                      <a:r>
                        <a:rPr lang="en-US" sz="100">
                          <a:effectLst/>
                          <a:latin typeface="Calibri" panose="020F0502020204030204" pitchFamily="34" charset="0"/>
                        </a:rPr>
                        <a:t>Phenformin and Buformin</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00">
                          <a:effectLst/>
                          <a:latin typeface="Calibri" panose="020F0502020204030204" pitchFamily="34" charset="0"/>
                        </a:rPr>
                        <a:t>1978</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00">
                          <a:effectLst/>
                          <a:latin typeface="Calibri" panose="020F0502020204030204" pitchFamily="34" charset="0"/>
                        </a:rPr>
                        <a:t>Withdrawn due to the risk of lactic acidosis</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2225716638"/>
                  </a:ext>
                </a:extLst>
              </a:tr>
              <a:tr h="50351">
                <a:tc>
                  <a:txBody>
                    <a:bodyPr/>
                    <a:lstStyle/>
                    <a:p>
                      <a:pPr marL="0" marR="0" algn="ctr" fontAlgn="t">
                        <a:spcBef>
                          <a:spcPts val="0"/>
                        </a:spcBef>
                        <a:spcAft>
                          <a:spcPts val="0"/>
                        </a:spcAft>
                      </a:pPr>
                      <a:r>
                        <a:rPr lang="en-US" sz="100">
                          <a:effectLst/>
                          <a:latin typeface="Calibri" panose="020F0502020204030204" pitchFamily="34" charset="0"/>
                        </a:rPr>
                        <a:t>Ticrynafen</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100">
                          <a:effectLst/>
                          <a:latin typeface="Calibri" panose="020F0502020204030204" pitchFamily="34" charset="0"/>
                        </a:rPr>
                        <a:t>1982</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100">
                          <a:effectLst/>
                          <a:highlight>
                            <a:srgbClr val="FFFF00"/>
                          </a:highlight>
                          <a:latin typeface="Calibri" panose="020F0502020204030204" pitchFamily="34" charset="0"/>
                        </a:rPr>
                        <a:t>Withdrawn due to the risk of hepatitis</a:t>
                      </a:r>
                      <a:endParaRPr lang="en-US" sz="100">
                        <a:effectLst/>
                        <a:latin typeface="Calibri" panose="020F0502020204030204" pitchFamily="34" charset="0"/>
                      </a:endParaRP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extLst>
                  <a:ext uri="{0D108BD9-81ED-4DB2-BD59-A6C34878D82A}">
                    <a16:rowId xmlns:a16="http://schemas.microsoft.com/office/drawing/2014/main" val="3416700200"/>
                  </a:ext>
                </a:extLst>
              </a:tr>
              <a:tr h="58175">
                <a:tc>
                  <a:txBody>
                    <a:bodyPr/>
                    <a:lstStyle/>
                    <a:p>
                      <a:pPr marL="0" marR="0" algn="ctr" fontAlgn="t">
                        <a:spcBef>
                          <a:spcPts val="0"/>
                        </a:spcBef>
                        <a:spcAft>
                          <a:spcPts val="0"/>
                        </a:spcAft>
                      </a:pPr>
                      <a:r>
                        <a:rPr lang="en-US" sz="100">
                          <a:effectLst/>
                          <a:latin typeface="Calibri" panose="020F0502020204030204" pitchFamily="34" charset="0"/>
                        </a:rPr>
                        <a:t>Zimelidine</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00">
                          <a:effectLst/>
                          <a:latin typeface="Calibri" panose="020F0502020204030204" pitchFamily="34" charset="0"/>
                        </a:rPr>
                        <a:t>1983</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00">
                          <a:effectLst/>
                          <a:latin typeface="Calibri" panose="020F0502020204030204" pitchFamily="34" charset="0"/>
                        </a:rPr>
                        <a:t>Withdrawn worldwide due to the risk of Guillain-Barré syndrome</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536242978"/>
                  </a:ext>
                </a:extLst>
              </a:tr>
              <a:tr h="199936">
                <a:tc>
                  <a:txBody>
                    <a:bodyPr/>
                    <a:lstStyle/>
                    <a:p>
                      <a:pPr marL="0" marR="0" algn="ctr" fontAlgn="t">
                        <a:spcBef>
                          <a:spcPts val="0"/>
                        </a:spcBef>
                        <a:spcAft>
                          <a:spcPts val="0"/>
                        </a:spcAft>
                      </a:pPr>
                      <a:r>
                        <a:rPr lang="en-US" sz="200">
                          <a:effectLst/>
                          <a:latin typeface="Calibri" panose="020F0502020204030204" pitchFamily="34" charset="0"/>
                        </a:rPr>
                        <a:t>Phenacetin</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100">
                          <a:effectLst/>
                          <a:latin typeface="Calibri" panose="020F0502020204030204" pitchFamily="34" charset="0"/>
                        </a:rPr>
                        <a:t>1983</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200">
                          <a:effectLst/>
                          <a:highlight>
                            <a:srgbClr val="FFFF00"/>
                          </a:highlight>
                          <a:latin typeface="Calibri" panose="020F0502020204030204" pitchFamily="34" charset="0"/>
                        </a:rPr>
                        <a:t>An ingredient in “A.P.C.” tablet; withdrawn due to the risk of cancer and kidney disease</a:t>
                      </a:r>
                      <a:endParaRPr lang="en-US" sz="200">
                        <a:effectLst/>
                        <a:latin typeface="Calibri" panose="020F0502020204030204" pitchFamily="34" charset="0"/>
                      </a:endParaRP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extLst>
                  <a:ext uri="{0D108BD9-81ED-4DB2-BD59-A6C34878D82A}">
                    <a16:rowId xmlns:a16="http://schemas.microsoft.com/office/drawing/2014/main" val="4276854590"/>
                  </a:ext>
                </a:extLst>
              </a:tr>
              <a:tr h="58175">
                <a:tc>
                  <a:txBody>
                    <a:bodyPr/>
                    <a:lstStyle/>
                    <a:p>
                      <a:pPr marL="0" marR="0" algn="ctr" fontAlgn="t">
                        <a:spcBef>
                          <a:spcPts val="0"/>
                        </a:spcBef>
                        <a:spcAft>
                          <a:spcPts val="0"/>
                        </a:spcAft>
                      </a:pPr>
                      <a:r>
                        <a:rPr lang="en-US" sz="100">
                          <a:effectLst/>
                          <a:latin typeface="Calibri" panose="020F0502020204030204" pitchFamily="34" charset="0"/>
                        </a:rPr>
                        <a:t>Methaqualone</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00">
                          <a:effectLst/>
                          <a:latin typeface="Calibri" panose="020F0502020204030204" pitchFamily="34" charset="0"/>
                        </a:rPr>
                        <a:t>1984</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00">
                          <a:effectLst/>
                          <a:latin typeface="Calibri" panose="020F0502020204030204" pitchFamily="34" charset="0"/>
                        </a:rPr>
                        <a:t>Withdrawn due to the risk of addiction and overdose</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1883598872"/>
                  </a:ext>
                </a:extLst>
              </a:tr>
              <a:tr h="58175">
                <a:tc>
                  <a:txBody>
                    <a:bodyPr/>
                    <a:lstStyle/>
                    <a:p>
                      <a:pPr marL="0" marR="0" algn="ctr" fontAlgn="t">
                        <a:spcBef>
                          <a:spcPts val="0"/>
                        </a:spcBef>
                        <a:spcAft>
                          <a:spcPts val="0"/>
                        </a:spcAft>
                      </a:pPr>
                      <a:r>
                        <a:rPr lang="en-US" sz="100">
                          <a:effectLst/>
                          <a:latin typeface="Calibri" panose="020F0502020204030204" pitchFamily="34" charset="0"/>
                        </a:rPr>
                        <a:t>Nomifensine (Merital)</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100">
                          <a:effectLst/>
                          <a:latin typeface="Calibri" panose="020F0502020204030204" pitchFamily="34" charset="0"/>
                        </a:rPr>
                        <a:t>1986</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100">
                          <a:effectLst/>
                          <a:latin typeface="Calibri" panose="020F0502020204030204" pitchFamily="34" charset="0"/>
                        </a:rPr>
                        <a:t>Withdrawn due to the risk of hemolytic anemia</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extLst>
                  <a:ext uri="{0D108BD9-81ED-4DB2-BD59-A6C34878D82A}">
                    <a16:rowId xmlns:a16="http://schemas.microsoft.com/office/drawing/2014/main" val="2892358523"/>
                  </a:ext>
                </a:extLst>
              </a:tr>
              <a:tr h="81646">
                <a:tc>
                  <a:txBody>
                    <a:bodyPr/>
                    <a:lstStyle/>
                    <a:p>
                      <a:pPr marL="0" marR="0" algn="ctr" fontAlgn="t">
                        <a:spcBef>
                          <a:spcPts val="0"/>
                        </a:spcBef>
                        <a:spcAft>
                          <a:spcPts val="0"/>
                        </a:spcAft>
                      </a:pPr>
                      <a:r>
                        <a:rPr lang="en-US" sz="100">
                          <a:effectLst/>
                          <a:latin typeface="Calibri" panose="020F0502020204030204" pitchFamily="34" charset="0"/>
                        </a:rPr>
                        <a:t>Triazolam</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00">
                          <a:effectLst/>
                          <a:latin typeface="Calibri" panose="020F0502020204030204" pitchFamily="34" charset="0"/>
                        </a:rPr>
                        <a:t>1991</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00">
                          <a:effectLst/>
                          <a:latin typeface="Calibri" panose="020F0502020204030204" pitchFamily="34" charset="0"/>
                        </a:rPr>
                        <a:t>Withdrawn in the United Kingdom because of risk of psychiatric adverse drug reactions. This drug continues to be available in the U.S.</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912693677"/>
                  </a:ext>
                </a:extLst>
              </a:tr>
              <a:tr h="58175">
                <a:tc>
                  <a:txBody>
                    <a:bodyPr/>
                    <a:lstStyle/>
                    <a:p>
                      <a:pPr marL="0" marR="0" algn="ctr" fontAlgn="t">
                        <a:spcBef>
                          <a:spcPts val="0"/>
                        </a:spcBef>
                        <a:spcAft>
                          <a:spcPts val="0"/>
                        </a:spcAft>
                      </a:pPr>
                      <a:r>
                        <a:rPr lang="en-US" sz="100">
                          <a:effectLst/>
                          <a:latin typeface="Calibri" panose="020F0502020204030204" pitchFamily="34" charset="0"/>
                        </a:rPr>
                        <a:t>Terodiline (Micturin)</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100">
                          <a:effectLst/>
                          <a:latin typeface="Calibri" panose="020F0502020204030204" pitchFamily="34" charset="0"/>
                        </a:rPr>
                        <a:t>1991</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100">
                          <a:effectLst/>
                          <a:latin typeface="Calibri" panose="020F0502020204030204" pitchFamily="34" charset="0"/>
                        </a:rPr>
                        <a:t>Prolonged QT interval</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extLst>
                  <a:ext uri="{0D108BD9-81ED-4DB2-BD59-A6C34878D82A}">
                    <a16:rowId xmlns:a16="http://schemas.microsoft.com/office/drawing/2014/main" val="263666503"/>
                  </a:ext>
                </a:extLst>
              </a:tr>
              <a:tr h="81646">
                <a:tc>
                  <a:txBody>
                    <a:bodyPr/>
                    <a:lstStyle/>
                    <a:p>
                      <a:pPr marL="0" marR="0" algn="ctr" fontAlgn="t">
                        <a:spcBef>
                          <a:spcPts val="0"/>
                        </a:spcBef>
                        <a:spcAft>
                          <a:spcPts val="0"/>
                        </a:spcAft>
                      </a:pPr>
                      <a:r>
                        <a:rPr lang="en-US" sz="100">
                          <a:effectLst/>
                          <a:latin typeface="Calibri" panose="020F0502020204030204" pitchFamily="34" charset="0"/>
                        </a:rPr>
                        <a:t>Temafloxacin</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00">
                          <a:effectLst/>
                          <a:latin typeface="Calibri" panose="020F0502020204030204" pitchFamily="34" charset="0"/>
                        </a:rPr>
                        <a:t>1992</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00">
                          <a:effectLst/>
                          <a:latin typeface="Calibri" panose="020F0502020204030204" pitchFamily="34" charset="0"/>
                        </a:rPr>
                        <a:t>Withdrawn in the United States because of allergic reactions and cases of hemolytic anemia, leading to three patient deaths.</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1326225372"/>
                  </a:ext>
                </a:extLst>
              </a:tr>
              <a:tr h="199936">
                <a:tc>
                  <a:txBody>
                    <a:bodyPr/>
                    <a:lstStyle/>
                    <a:p>
                      <a:pPr marL="0" marR="0" algn="ctr" fontAlgn="t">
                        <a:spcBef>
                          <a:spcPts val="0"/>
                        </a:spcBef>
                        <a:spcAft>
                          <a:spcPts val="0"/>
                        </a:spcAft>
                      </a:pPr>
                      <a:r>
                        <a:rPr lang="en-US" sz="100">
                          <a:effectLst/>
                          <a:latin typeface="Calibri" panose="020F0502020204030204" pitchFamily="34" charset="0"/>
                        </a:rPr>
                        <a:t>Flosequinan (Manoplax)</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100">
                          <a:effectLst/>
                          <a:latin typeface="Calibri" panose="020F0502020204030204" pitchFamily="34" charset="0"/>
                        </a:rPr>
                        <a:t>1993</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200">
                          <a:effectLst/>
                          <a:highlight>
                            <a:srgbClr val="FFFF00"/>
                          </a:highlight>
                          <a:latin typeface="Calibri" panose="020F0502020204030204" pitchFamily="34" charset="0"/>
                        </a:rPr>
                        <a:t>Withdrawn in the United States because of an increased risk of hospitalization or death</a:t>
                      </a:r>
                      <a:endParaRPr lang="en-US" sz="200">
                        <a:effectLst/>
                        <a:latin typeface="Calibri" panose="020F0502020204030204" pitchFamily="34" charset="0"/>
                      </a:endParaRP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extLst>
                  <a:ext uri="{0D108BD9-81ED-4DB2-BD59-A6C34878D82A}">
                    <a16:rowId xmlns:a16="http://schemas.microsoft.com/office/drawing/2014/main" val="3697744498"/>
                  </a:ext>
                </a:extLst>
              </a:tr>
              <a:tr h="105585">
                <a:tc>
                  <a:txBody>
                    <a:bodyPr/>
                    <a:lstStyle/>
                    <a:p>
                      <a:pPr marL="0" marR="0" algn="ctr" fontAlgn="t">
                        <a:spcBef>
                          <a:spcPts val="0"/>
                        </a:spcBef>
                        <a:spcAft>
                          <a:spcPts val="0"/>
                        </a:spcAft>
                      </a:pPr>
                      <a:r>
                        <a:rPr lang="en-US" sz="100">
                          <a:effectLst/>
                          <a:latin typeface="Calibri" panose="020F0502020204030204" pitchFamily="34" charset="0"/>
                        </a:rPr>
                        <a:t>Alpidem (Ananxyl)</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00">
                          <a:effectLst/>
                          <a:latin typeface="Calibri" panose="020F0502020204030204" pitchFamily="34" charset="0"/>
                        </a:rPr>
                        <a:t>1996</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200">
                          <a:effectLst/>
                          <a:highlight>
                            <a:srgbClr val="FFFF00"/>
                          </a:highlight>
                          <a:latin typeface="Calibri" panose="020F0502020204030204" pitchFamily="34" charset="0"/>
                        </a:rPr>
                        <a:t>Withdrawn because of rare but severe hepatotoxicity.</a:t>
                      </a:r>
                      <a:endParaRPr lang="en-US" sz="200">
                        <a:effectLst/>
                        <a:latin typeface="Calibri" panose="020F0502020204030204" pitchFamily="34" charset="0"/>
                      </a:endParaRP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4136284142"/>
                  </a:ext>
                </a:extLst>
              </a:tr>
              <a:tr h="58175">
                <a:tc>
                  <a:txBody>
                    <a:bodyPr/>
                    <a:lstStyle/>
                    <a:p>
                      <a:pPr marL="0" marR="0" algn="ctr" fontAlgn="t">
                        <a:spcBef>
                          <a:spcPts val="0"/>
                        </a:spcBef>
                        <a:spcAft>
                          <a:spcPts val="0"/>
                        </a:spcAft>
                      </a:pPr>
                      <a:r>
                        <a:rPr lang="en-US" sz="100">
                          <a:effectLst/>
                          <a:latin typeface="Calibri" panose="020F0502020204030204" pitchFamily="34" charset="0"/>
                        </a:rPr>
                        <a:t>Chlormezanone (Trancopal)</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100">
                          <a:effectLst/>
                          <a:latin typeface="Calibri" panose="020F0502020204030204" pitchFamily="34" charset="0"/>
                        </a:rPr>
                        <a:t>1996</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100">
                          <a:effectLst/>
                          <a:latin typeface="Calibri" panose="020F0502020204030204" pitchFamily="34" charset="0"/>
                        </a:rPr>
                        <a:t>Withdrawn because of rare but serious cases of toxic epidermal necrolysis</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extLst>
                  <a:ext uri="{0D108BD9-81ED-4DB2-BD59-A6C34878D82A}">
                    <a16:rowId xmlns:a16="http://schemas.microsoft.com/office/drawing/2014/main" val="3666789791"/>
                  </a:ext>
                </a:extLst>
              </a:tr>
              <a:tr h="247114">
                <a:tc>
                  <a:txBody>
                    <a:bodyPr/>
                    <a:lstStyle/>
                    <a:p>
                      <a:pPr marL="0" marR="0" algn="ctr" fontAlgn="t">
                        <a:spcBef>
                          <a:spcPts val="0"/>
                        </a:spcBef>
                        <a:spcAft>
                          <a:spcPts val="0"/>
                        </a:spcAft>
                      </a:pPr>
                      <a:r>
                        <a:rPr lang="en-US" sz="100">
                          <a:effectLst/>
                          <a:latin typeface="Calibri" panose="020F0502020204030204" pitchFamily="34" charset="0"/>
                        </a:rPr>
                        <a:t>Fen-phen (popular combination offenfluramine and phentermine)</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00">
                          <a:effectLst/>
                          <a:latin typeface="Calibri" panose="020F0502020204030204" pitchFamily="34" charset="0"/>
                        </a:rPr>
                        <a:t>1997</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200">
                          <a:effectLst/>
                          <a:highlight>
                            <a:srgbClr val="FFFF00"/>
                          </a:highlight>
                          <a:latin typeface="Calibri" panose="020F0502020204030204" pitchFamily="34" charset="0"/>
                        </a:rPr>
                        <a:t>Phentermine remains on the market, dexfenfluramine and fenfluramine </a:t>
                      </a:r>
                      <a:r>
                        <a:rPr lang="en-US" sz="200">
                          <a:effectLst/>
                          <a:highlight>
                            <a:srgbClr val="FFFF00"/>
                          </a:highlight>
                          <a:latin typeface="inherit"/>
                        </a:rPr>
                        <a:t>– later withdrawn as caused</a:t>
                      </a:r>
                      <a:r>
                        <a:rPr lang="en-US" sz="200">
                          <a:effectLst/>
                          <a:highlight>
                            <a:srgbClr val="FFFF00"/>
                          </a:highlight>
                          <a:latin typeface="Calibri" panose="020F0502020204030204" pitchFamily="34" charset="0"/>
                        </a:rPr>
                        <a:t> heart valve disorder</a:t>
                      </a:r>
                      <a:endParaRPr lang="en-US" sz="200">
                        <a:effectLst/>
                      </a:endParaRP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2139129861"/>
                  </a:ext>
                </a:extLst>
              </a:tr>
              <a:tr h="105585">
                <a:tc>
                  <a:txBody>
                    <a:bodyPr/>
                    <a:lstStyle/>
                    <a:p>
                      <a:pPr marL="0" marR="0" algn="ctr" fontAlgn="t">
                        <a:spcBef>
                          <a:spcPts val="0"/>
                        </a:spcBef>
                        <a:spcAft>
                          <a:spcPts val="0"/>
                        </a:spcAft>
                      </a:pPr>
                      <a:r>
                        <a:rPr lang="en-US" sz="100">
                          <a:effectLst/>
                          <a:latin typeface="Calibri" panose="020F0502020204030204" pitchFamily="34" charset="0"/>
                        </a:rPr>
                        <a:t>Tolrestat (Alredase)</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100">
                          <a:effectLst/>
                          <a:latin typeface="Calibri" panose="020F0502020204030204" pitchFamily="34" charset="0"/>
                        </a:rPr>
                        <a:t>1997</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200">
                          <a:effectLst/>
                          <a:latin typeface="Calibri" panose="020F0502020204030204" pitchFamily="34" charset="0"/>
                        </a:rPr>
                        <a:t>Withdrawn because of risk of severe hepatotoxicity</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extLst>
                  <a:ext uri="{0D108BD9-81ED-4DB2-BD59-A6C34878D82A}">
                    <a16:rowId xmlns:a16="http://schemas.microsoft.com/office/drawing/2014/main" val="1200213260"/>
                  </a:ext>
                </a:extLst>
              </a:tr>
              <a:tr h="152761">
                <a:tc>
                  <a:txBody>
                    <a:bodyPr/>
                    <a:lstStyle/>
                    <a:p>
                      <a:pPr marL="0" marR="0" algn="ctr" fontAlgn="t">
                        <a:spcBef>
                          <a:spcPts val="0"/>
                        </a:spcBef>
                        <a:spcAft>
                          <a:spcPts val="0"/>
                        </a:spcAft>
                      </a:pPr>
                      <a:r>
                        <a:rPr lang="en-US" sz="100">
                          <a:effectLst/>
                          <a:latin typeface="Calibri" panose="020F0502020204030204" pitchFamily="34" charset="0"/>
                        </a:rPr>
                        <a:t>Terfenadine (Seldane, Triludan)</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00">
                          <a:effectLst/>
                          <a:latin typeface="Calibri" panose="020F0502020204030204" pitchFamily="34" charset="0"/>
                        </a:rPr>
                        <a:t>1998</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200">
                          <a:effectLst/>
                          <a:highlight>
                            <a:srgbClr val="FFFF00"/>
                          </a:highlight>
                          <a:latin typeface="Calibri" panose="020F0502020204030204" pitchFamily="34" charset="0"/>
                        </a:rPr>
                        <a:t>Withdrawn because of risk of cardiac arrhythmias; superseded by fexofenadine</a:t>
                      </a:r>
                      <a:endParaRPr lang="en-US" sz="200">
                        <a:effectLst/>
                        <a:latin typeface="Calibri" panose="020F0502020204030204" pitchFamily="34" charset="0"/>
                      </a:endParaRP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914654066"/>
                  </a:ext>
                </a:extLst>
              </a:tr>
              <a:tr h="58175">
                <a:tc>
                  <a:txBody>
                    <a:bodyPr/>
                    <a:lstStyle/>
                    <a:p>
                      <a:pPr marL="0" marR="0" algn="ctr" fontAlgn="t">
                        <a:spcBef>
                          <a:spcPts val="0"/>
                        </a:spcBef>
                        <a:spcAft>
                          <a:spcPts val="0"/>
                        </a:spcAft>
                      </a:pPr>
                      <a:r>
                        <a:rPr lang="en-US" sz="100">
                          <a:effectLst/>
                          <a:latin typeface="Calibri" panose="020F0502020204030204" pitchFamily="34" charset="0"/>
                        </a:rPr>
                        <a:t>Mibefradil (Posicor)</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100">
                          <a:effectLst/>
                          <a:latin typeface="Calibri" panose="020F0502020204030204" pitchFamily="34" charset="0"/>
                        </a:rPr>
                        <a:t>1998</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100">
                          <a:effectLst/>
                          <a:latin typeface="Calibri" panose="020F0502020204030204" pitchFamily="34" charset="0"/>
                        </a:rPr>
                        <a:t>Withdrawn because of dangerous interactions with other drugs</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extLst>
                  <a:ext uri="{0D108BD9-81ED-4DB2-BD59-A6C34878D82A}">
                    <a16:rowId xmlns:a16="http://schemas.microsoft.com/office/drawing/2014/main" val="700786922"/>
                  </a:ext>
                </a:extLst>
              </a:tr>
              <a:tr h="105585">
                <a:tc>
                  <a:txBody>
                    <a:bodyPr/>
                    <a:lstStyle/>
                    <a:p>
                      <a:pPr marL="0" marR="0" algn="ctr" fontAlgn="t">
                        <a:spcBef>
                          <a:spcPts val="0"/>
                        </a:spcBef>
                        <a:spcAft>
                          <a:spcPts val="0"/>
                        </a:spcAft>
                      </a:pPr>
                      <a:r>
                        <a:rPr lang="en-US" sz="100">
                          <a:effectLst/>
                          <a:latin typeface="Calibri" panose="020F0502020204030204" pitchFamily="34" charset="0"/>
                        </a:rPr>
                        <a:t>Etretinate</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00">
                          <a:effectLst/>
                          <a:latin typeface="Calibri" panose="020F0502020204030204" pitchFamily="34" charset="0"/>
                        </a:rPr>
                        <a:t>1990s</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200">
                          <a:effectLst/>
                          <a:highlight>
                            <a:srgbClr val="FFFF00"/>
                          </a:highlight>
                          <a:latin typeface="Calibri" panose="020F0502020204030204" pitchFamily="34" charset="0"/>
                        </a:rPr>
                        <a:t>Risk of birth defects; narrow therapeutic index</a:t>
                      </a:r>
                      <a:endParaRPr lang="en-US" sz="200">
                        <a:effectLst/>
                        <a:latin typeface="Calibri" panose="020F0502020204030204" pitchFamily="34" charset="0"/>
                      </a:endParaRP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3010192378"/>
                  </a:ext>
                </a:extLst>
              </a:tr>
              <a:tr h="105585">
                <a:tc>
                  <a:txBody>
                    <a:bodyPr/>
                    <a:lstStyle/>
                    <a:p>
                      <a:pPr marL="0" marR="0" algn="ctr" fontAlgn="t">
                        <a:spcBef>
                          <a:spcPts val="0"/>
                        </a:spcBef>
                        <a:spcAft>
                          <a:spcPts val="0"/>
                        </a:spcAft>
                      </a:pPr>
                      <a:r>
                        <a:rPr lang="en-US" sz="100">
                          <a:effectLst/>
                          <a:latin typeface="Calibri" panose="020F0502020204030204" pitchFamily="34" charset="0"/>
                        </a:rPr>
                        <a:t>Tolcapone (Tasmar)</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100">
                          <a:effectLst/>
                          <a:latin typeface="Calibri" panose="020F0502020204030204" pitchFamily="34" charset="0"/>
                        </a:rPr>
                        <a:t>1998</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200">
                          <a:effectLst/>
                          <a:highlight>
                            <a:srgbClr val="FFFF00"/>
                          </a:highlight>
                          <a:latin typeface="Calibri" panose="020F0502020204030204" pitchFamily="34" charset="0"/>
                        </a:rPr>
                        <a:t>Withdrawn because of risk of Hepatotoxicity</a:t>
                      </a:r>
                      <a:endParaRPr lang="en-US" sz="200">
                        <a:effectLst/>
                        <a:latin typeface="Calibri" panose="020F0502020204030204" pitchFamily="34" charset="0"/>
                      </a:endParaRP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extLst>
                  <a:ext uri="{0D108BD9-81ED-4DB2-BD59-A6C34878D82A}">
                    <a16:rowId xmlns:a16="http://schemas.microsoft.com/office/drawing/2014/main" val="4243986234"/>
                  </a:ext>
                </a:extLst>
              </a:tr>
              <a:tr h="175529">
                <a:tc>
                  <a:txBody>
                    <a:bodyPr/>
                    <a:lstStyle/>
                    <a:p>
                      <a:pPr marL="0" marR="0" algn="ctr" fontAlgn="t">
                        <a:spcBef>
                          <a:spcPts val="0"/>
                        </a:spcBef>
                        <a:spcAft>
                          <a:spcPts val="0"/>
                        </a:spcAft>
                      </a:pPr>
                      <a:r>
                        <a:rPr lang="en-US" sz="100">
                          <a:effectLst/>
                          <a:latin typeface="Calibri" panose="020F0502020204030204" pitchFamily="34" charset="0"/>
                        </a:rPr>
                        <a:t>Temazepam (Restoril, Euhypnos, Normison, Remestan, Tenox, Norkotral)</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00">
                          <a:effectLst/>
                          <a:latin typeface="Calibri" panose="020F0502020204030204" pitchFamily="34" charset="0"/>
                        </a:rPr>
                        <a:t>1999</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00">
                          <a:effectLst/>
                          <a:latin typeface="Calibri" panose="020F0502020204030204" pitchFamily="34" charset="0"/>
                        </a:rPr>
                        <a:t>Withdrawn in Sweden and Norway because of diversion, abuse, and a relatively high rate of overdose deaths in comparison to other drugs of its group. This drug continues to be available in most of the world including the U.S., but under strict controls.</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2582679407"/>
                  </a:ext>
                </a:extLst>
              </a:tr>
              <a:tr h="58175">
                <a:tc>
                  <a:txBody>
                    <a:bodyPr/>
                    <a:lstStyle/>
                    <a:p>
                      <a:pPr marL="0" marR="0" algn="ctr" fontAlgn="t">
                        <a:spcBef>
                          <a:spcPts val="0"/>
                        </a:spcBef>
                        <a:spcAft>
                          <a:spcPts val="0"/>
                        </a:spcAft>
                      </a:pPr>
                      <a:r>
                        <a:rPr lang="en-US" sz="100">
                          <a:effectLst/>
                          <a:latin typeface="Calibri" panose="020F0502020204030204" pitchFamily="34" charset="0"/>
                        </a:rPr>
                        <a:t>Astemizole (Hismanal)</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100">
                          <a:effectLst/>
                          <a:latin typeface="Calibri" panose="020F0502020204030204" pitchFamily="34" charset="0"/>
                        </a:rPr>
                        <a:t>1999</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100">
                          <a:effectLst/>
                          <a:latin typeface="Calibri" panose="020F0502020204030204" pitchFamily="34" charset="0"/>
                        </a:rPr>
                        <a:t>Arrhythmias because of interactions with other drugs</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extLst>
                  <a:ext uri="{0D108BD9-81ED-4DB2-BD59-A6C34878D82A}">
                    <a16:rowId xmlns:a16="http://schemas.microsoft.com/office/drawing/2014/main" val="3136952006"/>
                  </a:ext>
                </a:extLst>
              </a:tr>
              <a:tr h="58175">
                <a:tc>
                  <a:txBody>
                    <a:bodyPr/>
                    <a:lstStyle/>
                    <a:p>
                      <a:pPr marL="0" marR="0" algn="ctr" fontAlgn="t">
                        <a:spcBef>
                          <a:spcPts val="0"/>
                        </a:spcBef>
                        <a:spcAft>
                          <a:spcPts val="0"/>
                        </a:spcAft>
                      </a:pPr>
                      <a:r>
                        <a:rPr lang="en-US" sz="100">
                          <a:effectLst/>
                          <a:latin typeface="Calibri" panose="020F0502020204030204" pitchFamily="34" charset="0"/>
                        </a:rPr>
                        <a:t>Grepafloxacin (Raxar)</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00">
                          <a:effectLst/>
                          <a:latin typeface="Calibri" panose="020F0502020204030204" pitchFamily="34" charset="0"/>
                        </a:rPr>
                        <a:t>1999</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00">
                          <a:effectLst/>
                          <a:latin typeface="Calibri" panose="020F0502020204030204" pitchFamily="34" charset="0"/>
                        </a:rPr>
                        <a:t>Prolonged QT interval</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1276026504"/>
                  </a:ext>
                </a:extLst>
              </a:tr>
              <a:tr h="58175">
                <a:tc>
                  <a:txBody>
                    <a:bodyPr/>
                    <a:lstStyle/>
                    <a:p>
                      <a:pPr marL="0" marR="0" algn="ctr" fontAlgn="t">
                        <a:spcBef>
                          <a:spcPts val="0"/>
                        </a:spcBef>
                        <a:spcAft>
                          <a:spcPts val="0"/>
                        </a:spcAft>
                      </a:pPr>
                      <a:r>
                        <a:rPr lang="en-US" sz="100">
                          <a:effectLst/>
                          <a:latin typeface="Calibri" panose="020F0502020204030204" pitchFamily="34" charset="0"/>
                        </a:rPr>
                        <a:t>Levamisole (Ergamisol)</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100">
                          <a:effectLst/>
                          <a:latin typeface="Calibri" panose="020F0502020204030204" pitchFamily="34" charset="0"/>
                        </a:rPr>
                        <a:t>1999</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100">
                          <a:effectLst/>
                          <a:latin typeface="Calibri" panose="020F0502020204030204" pitchFamily="34" charset="0"/>
                        </a:rPr>
                        <a:t>Still used as veterinary drug; in humans was used to treat melanoma before it was withdrawn for agranulocytosis</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extLst>
                  <a:ext uri="{0D108BD9-81ED-4DB2-BD59-A6C34878D82A}">
                    <a16:rowId xmlns:a16="http://schemas.microsoft.com/office/drawing/2014/main" val="1615373869"/>
                  </a:ext>
                </a:extLst>
              </a:tr>
              <a:tr h="199936">
                <a:tc>
                  <a:txBody>
                    <a:bodyPr/>
                    <a:lstStyle/>
                    <a:p>
                      <a:pPr marL="0" marR="0" algn="ctr" fontAlgn="t">
                        <a:spcBef>
                          <a:spcPts val="0"/>
                        </a:spcBef>
                        <a:spcAft>
                          <a:spcPts val="0"/>
                        </a:spcAft>
                      </a:pPr>
                      <a:r>
                        <a:rPr lang="en-US" sz="100">
                          <a:effectLst/>
                          <a:latin typeface="Calibri" panose="020F0502020204030204" pitchFamily="34" charset="0"/>
                        </a:rPr>
                        <a:t>Troglitazone (Rezulin)</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00">
                          <a:effectLst/>
                          <a:latin typeface="Calibri" panose="020F0502020204030204" pitchFamily="34" charset="0"/>
                        </a:rPr>
                        <a:t>2000</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200">
                          <a:effectLst/>
                          <a:highlight>
                            <a:srgbClr val="FFFF00"/>
                          </a:highlight>
                          <a:latin typeface="Calibri" panose="020F0502020204030204" pitchFamily="34" charset="0"/>
                        </a:rPr>
                        <a:t>Withdrawn because of risk of hepatotoxicity; superseded by pioglitazone and rosiglitazone</a:t>
                      </a:r>
                      <a:endParaRPr lang="en-US" sz="200">
                        <a:effectLst/>
                        <a:latin typeface="Calibri" panose="020F0502020204030204" pitchFamily="34" charset="0"/>
                      </a:endParaRP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3436236218"/>
                  </a:ext>
                </a:extLst>
              </a:tr>
              <a:tr h="58175">
                <a:tc>
                  <a:txBody>
                    <a:bodyPr/>
                    <a:lstStyle/>
                    <a:p>
                      <a:pPr marL="0" marR="0" algn="ctr" fontAlgn="t">
                        <a:spcBef>
                          <a:spcPts val="0"/>
                        </a:spcBef>
                        <a:spcAft>
                          <a:spcPts val="0"/>
                        </a:spcAft>
                      </a:pPr>
                      <a:r>
                        <a:rPr lang="en-US" sz="100">
                          <a:effectLst/>
                          <a:latin typeface="Calibri" panose="020F0502020204030204" pitchFamily="34" charset="0"/>
                        </a:rPr>
                        <a:t>Alosetron (Lotronex)</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100">
                          <a:effectLst/>
                          <a:latin typeface="Calibri" panose="020F0502020204030204" pitchFamily="34" charset="0"/>
                        </a:rPr>
                        <a:t>2000</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100">
                          <a:effectLst/>
                          <a:latin typeface="Calibri" panose="020F0502020204030204" pitchFamily="34" charset="0"/>
                        </a:rPr>
                        <a:t>Withdrawn because of risk of fatal complications of constipation; reintroduced 2002 on a restricted basis</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extLst>
                  <a:ext uri="{0D108BD9-81ED-4DB2-BD59-A6C34878D82A}">
                    <a16:rowId xmlns:a16="http://schemas.microsoft.com/office/drawing/2014/main" val="2215716610"/>
                  </a:ext>
                </a:extLst>
              </a:tr>
              <a:tr h="152761">
                <a:tc>
                  <a:txBody>
                    <a:bodyPr/>
                    <a:lstStyle/>
                    <a:p>
                      <a:pPr marL="0" marR="0" algn="ctr" fontAlgn="t">
                        <a:spcBef>
                          <a:spcPts val="0"/>
                        </a:spcBef>
                        <a:spcAft>
                          <a:spcPts val="0"/>
                        </a:spcAft>
                      </a:pPr>
                      <a:r>
                        <a:rPr lang="en-US" sz="100">
                          <a:effectLst/>
                          <a:latin typeface="Calibri" panose="020F0502020204030204" pitchFamily="34" charset="0"/>
                        </a:rPr>
                        <a:t>Cisapride (Propulsid)</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00">
                          <a:effectLst/>
                          <a:latin typeface="Calibri" panose="020F0502020204030204" pitchFamily="34" charset="0"/>
                        </a:rPr>
                        <a:t>2000s</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200">
                          <a:effectLst/>
                          <a:highlight>
                            <a:srgbClr val="FFFF00"/>
                          </a:highlight>
                          <a:latin typeface="Calibri" panose="020F0502020204030204" pitchFamily="34" charset="0"/>
                        </a:rPr>
                        <a:t>Withdrawn in many countries because of risk of cardiac arrhythmias</a:t>
                      </a:r>
                      <a:endParaRPr lang="en-US" sz="200">
                        <a:effectLst/>
                        <a:latin typeface="Calibri" panose="020F0502020204030204" pitchFamily="34" charset="0"/>
                      </a:endParaRP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1854511263"/>
                  </a:ext>
                </a:extLst>
              </a:tr>
              <a:tr h="58175">
                <a:tc>
                  <a:txBody>
                    <a:bodyPr/>
                    <a:lstStyle/>
                    <a:p>
                      <a:pPr marL="0" marR="0" algn="ctr" fontAlgn="t">
                        <a:spcBef>
                          <a:spcPts val="0"/>
                        </a:spcBef>
                        <a:spcAft>
                          <a:spcPts val="0"/>
                        </a:spcAft>
                      </a:pPr>
                      <a:r>
                        <a:rPr lang="en-US" sz="100">
                          <a:effectLst/>
                          <a:latin typeface="Calibri" panose="020F0502020204030204" pitchFamily="34" charset="0"/>
                        </a:rPr>
                        <a:t>Amineptine (Survector)</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100">
                          <a:effectLst/>
                          <a:latin typeface="Calibri" panose="020F0502020204030204" pitchFamily="34" charset="0"/>
                        </a:rPr>
                        <a:t>2000</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100">
                          <a:effectLst/>
                          <a:latin typeface="Calibri" panose="020F0502020204030204" pitchFamily="34" charset="0"/>
                        </a:rPr>
                        <a:t>Withdrawn because of hepatotoxicity, dermatological side effects, and abuse potential.</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extLst>
                  <a:ext uri="{0D108BD9-81ED-4DB2-BD59-A6C34878D82A}">
                    <a16:rowId xmlns:a16="http://schemas.microsoft.com/office/drawing/2014/main" val="1760588249"/>
                  </a:ext>
                </a:extLst>
              </a:tr>
              <a:tr h="247114">
                <a:tc>
                  <a:txBody>
                    <a:bodyPr/>
                    <a:lstStyle/>
                    <a:p>
                      <a:pPr marL="0" marR="0" algn="ctr" fontAlgn="t">
                        <a:spcBef>
                          <a:spcPts val="0"/>
                        </a:spcBef>
                        <a:spcAft>
                          <a:spcPts val="0"/>
                        </a:spcAft>
                      </a:pPr>
                      <a:r>
                        <a:rPr lang="en-US" sz="100">
                          <a:effectLst/>
                          <a:latin typeface="Calibri" panose="020F0502020204030204" pitchFamily="34" charset="0"/>
                        </a:rPr>
                        <a:t>Phenylpropanolamine (Propagest,Dexatrim)</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00">
                          <a:effectLst/>
                          <a:latin typeface="Calibri" panose="020F0502020204030204" pitchFamily="34" charset="0"/>
                        </a:rPr>
                        <a:t>2000</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200">
                          <a:effectLst/>
                          <a:highlight>
                            <a:srgbClr val="FFFF00"/>
                          </a:highlight>
                          <a:latin typeface="Calibri" panose="020F0502020204030204" pitchFamily="34" charset="0"/>
                        </a:rPr>
                        <a:t>Withdrawn because of risk of stroke in women under 50 years of age when taken at high doses (75 mg twice daily) for weight loss.</a:t>
                      </a:r>
                      <a:endParaRPr lang="en-US" sz="200">
                        <a:effectLst/>
                        <a:latin typeface="Calibri" panose="020F0502020204030204" pitchFamily="34" charset="0"/>
                      </a:endParaRP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4026457397"/>
                  </a:ext>
                </a:extLst>
              </a:tr>
              <a:tr h="105585">
                <a:tc>
                  <a:txBody>
                    <a:bodyPr/>
                    <a:lstStyle/>
                    <a:p>
                      <a:pPr marL="0" marR="0" algn="ctr" fontAlgn="t">
                        <a:spcBef>
                          <a:spcPts val="0"/>
                        </a:spcBef>
                        <a:spcAft>
                          <a:spcPts val="0"/>
                        </a:spcAft>
                      </a:pPr>
                      <a:r>
                        <a:rPr lang="en-US" sz="100">
                          <a:effectLst/>
                          <a:latin typeface="Calibri" panose="020F0502020204030204" pitchFamily="34" charset="0"/>
                        </a:rPr>
                        <a:t>Trovafloxacin (Trovan)</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100">
                          <a:effectLst/>
                          <a:latin typeface="Calibri" panose="020F0502020204030204" pitchFamily="34" charset="0"/>
                        </a:rPr>
                        <a:t>2001</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200">
                          <a:effectLst/>
                          <a:highlight>
                            <a:srgbClr val="FFFF00"/>
                          </a:highlight>
                          <a:latin typeface="Calibri" panose="020F0502020204030204" pitchFamily="34" charset="0"/>
                        </a:rPr>
                        <a:t>Withdrawn because of risk of liver failure</a:t>
                      </a:r>
                      <a:endParaRPr lang="en-US" sz="200">
                        <a:effectLst/>
                        <a:latin typeface="Calibri" panose="020F0502020204030204" pitchFamily="34" charset="0"/>
                      </a:endParaRP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extLst>
                  <a:ext uri="{0D108BD9-81ED-4DB2-BD59-A6C34878D82A}">
                    <a16:rowId xmlns:a16="http://schemas.microsoft.com/office/drawing/2014/main" val="3846229922"/>
                  </a:ext>
                </a:extLst>
              </a:tr>
              <a:tr h="81646">
                <a:tc>
                  <a:txBody>
                    <a:bodyPr/>
                    <a:lstStyle/>
                    <a:p>
                      <a:pPr marL="0" marR="0" algn="ctr" fontAlgn="t">
                        <a:spcBef>
                          <a:spcPts val="0"/>
                        </a:spcBef>
                        <a:spcAft>
                          <a:spcPts val="0"/>
                        </a:spcAft>
                      </a:pPr>
                      <a:r>
                        <a:rPr lang="en-US" sz="100">
                          <a:effectLst/>
                          <a:latin typeface="Calibri" panose="020F0502020204030204" pitchFamily="34" charset="0"/>
                        </a:rPr>
                        <a:t>Cerivastatin (Baycol, Lipobay)</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00">
                          <a:effectLst/>
                          <a:latin typeface="Calibri" panose="020F0502020204030204" pitchFamily="34" charset="0"/>
                        </a:rPr>
                        <a:t>2001</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00">
                          <a:effectLst/>
                          <a:latin typeface="Calibri" panose="020F0502020204030204" pitchFamily="34" charset="0"/>
                        </a:rPr>
                        <a:t>Withdrawn because of risk of rhabdomyolysis</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2359141729"/>
                  </a:ext>
                </a:extLst>
              </a:tr>
              <a:tr h="152761">
                <a:tc>
                  <a:txBody>
                    <a:bodyPr/>
                    <a:lstStyle/>
                    <a:p>
                      <a:pPr marL="0" marR="0" algn="ctr" fontAlgn="t">
                        <a:spcBef>
                          <a:spcPts val="0"/>
                        </a:spcBef>
                        <a:spcAft>
                          <a:spcPts val="0"/>
                        </a:spcAft>
                      </a:pPr>
                      <a:r>
                        <a:rPr lang="en-US" sz="100">
                          <a:effectLst/>
                          <a:latin typeface="Calibri" panose="020F0502020204030204" pitchFamily="34" charset="0"/>
                        </a:rPr>
                        <a:t>Rapacuronium (Raplon)</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100">
                          <a:effectLst/>
                          <a:latin typeface="Calibri" panose="020F0502020204030204" pitchFamily="34" charset="0"/>
                        </a:rPr>
                        <a:t>2001</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200">
                          <a:effectLst/>
                          <a:highlight>
                            <a:srgbClr val="FFFF00"/>
                          </a:highlight>
                          <a:latin typeface="Calibri" panose="020F0502020204030204" pitchFamily="34" charset="0"/>
                        </a:rPr>
                        <a:t>Withdrawn in many countries because of risk of fatal bronchospasm</a:t>
                      </a:r>
                      <a:endParaRPr lang="en-US" sz="200">
                        <a:effectLst/>
                        <a:latin typeface="Calibri" panose="020F0502020204030204" pitchFamily="34" charset="0"/>
                      </a:endParaRP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extLst>
                  <a:ext uri="{0D108BD9-81ED-4DB2-BD59-A6C34878D82A}">
                    <a16:rowId xmlns:a16="http://schemas.microsoft.com/office/drawing/2014/main" val="698637136"/>
                  </a:ext>
                </a:extLst>
              </a:tr>
              <a:tr h="58175">
                <a:tc>
                  <a:txBody>
                    <a:bodyPr/>
                    <a:lstStyle/>
                    <a:p>
                      <a:pPr marL="0" marR="0" algn="ctr" fontAlgn="t">
                        <a:spcBef>
                          <a:spcPts val="0"/>
                        </a:spcBef>
                        <a:spcAft>
                          <a:spcPts val="0"/>
                        </a:spcAft>
                      </a:pPr>
                      <a:r>
                        <a:rPr lang="en-US" sz="100">
                          <a:effectLst/>
                          <a:latin typeface="Calibri" panose="020F0502020204030204" pitchFamily="34" charset="0"/>
                        </a:rPr>
                        <a:t>Rofecoxib (Vioxx)</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00">
                          <a:effectLst/>
                          <a:latin typeface="Calibri" panose="020F0502020204030204" pitchFamily="34" charset="0"/>
                        </a:rPr>
                        <a:t>2004</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00">
                          <a:effectLst/>
                          <a:latin typeface="Calibri" panose="020F0502020204030204" pitchFamily="34" charset="0"/>
                        </a:rPr>
                        <a:t>Withdrawn because of risk of myocardial infarction</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1413781649"/>
                  </a:ext>
                </a:extLst>
              </a:tr>
              <a:tr h="81646">
                <a:tc>
                  <a:txBody>
                    <a:bodyPr/>
                    <a:lstStyle/>
                    <a:p>
                      <a:pPr marL="0" marR="0" algn="ctr" fontAlgn="t">
                        <a:spcBef>
                          <a:spcPts val="0"/>
                        </a:spcBef>
                        <a:spcAft>
                          <a:spcPts val="0"/>
                        </a:spcAft>
                      </a:pPr>
                      <a:r>
                        <a:rPr lang="en-US" sz="100">
                          <a:effectLst/>
                          <a:latin typeface="Calibri" panose="020F0502020204030204" pitchFamily="34" charset="0"/>
                        </a:rPr>
                        <a:t>Co-proxamol (Distalgesic)</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100">
                          <a:effectLst/>
                          <a:latin typeface="Calibri" panose="020F0502020204030204" pitchFamily="34" charset="0"/>
                        </a:rPr>
                        <a:t>2004</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100">
                          <a:effectLst/>
                          <a:latin typeface="Calibri" panose="020F0502020204030204" pitchFamily="34" charset="0"/>
                        </a:rPr>
                        <a:t>Withdrawn in the UK due to overdose dangers.</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extLst>
                  <a:ext uri="{0D108BD9-81ED-4DB2-BD59-A6C34878D82A}">
                    <a16:rowId xmlns:a16="http://schemas.microsoft.com/office/drawing/2014/main" val="2666831335"/>
                  </a:ext>
                </a:extLst>
              </a:tr>
              <a:tr h="105117">
                <a:tc>
                  <a:txBody>
                    <a:bodyPr/>
                    <a:lstStyle/>
                    <a:p>
                      <a:pPr marL="0" marR="0" algn="ctr" fontAlgn="t">
                        <a:spcBef>
                          <a:spcPts val="0"/>
                        </a:spcBef>
                        <a:spcAft>
                          <a:spcPts val="0"/>
                        </a:spcAft>
                      </a:pPr>
                      <a:r>
                        <a:rPr lang="en-US" sz="100">
                          <a:effectLst/>
                          <a:latin typeface="Calibri" panose="020F0502020204030204" pitchFamily="34" charset="0"/>
                        </a:rPr>
                        <a:t>mixed amphetamine salts (Adderall XR)</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00">
                          <a:effectLst/>
                          <a:latin typeface="Calibri" panose="020F0502020204030204" pitchFamily="34" charset="0"/>
                        </a:rPr>
                        <a:t>2005</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00">
                          <a:effectLst/>
                          <a:latin typeface="Calibri" panose="020F0502020204030204" pitchFamily="34" charset="0"/>
                        </a:rPr>
                        <a:t>Withdrawn in Canada because of risk of stroke. See Health Canada press release. The ban was later lifted because the death rate among those taking Adderall XR was determined to be no greater than those not taking Adderall.</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2811792094"/>
                  </a:ext>
                </a:extLst>
              </a:tr>
              <a:tr h="105117">
                <a:tc>
                  <a:txBody>
                    <a:bodyPr/>
                    <a:lstStyle/>
                    <a:p>
                      <a:pPr marL="0" marR="0" algn="ctr" fontAlgn="t">
                        <a:spcBef>
                          <a:spcPts val="0"/>
                        </a:spcBef>
                        <a:spcAft>
                          <a:spcPts val="0"/>
                        </a:spcAft>
                      </a:pPr>
                      <a:r>
                        <a:rPr lang="en-US" sz="100">
                          <a:effectLst/>
                          <a:latin typeface="Calibri" panose="020F0502020204030204" pitchFamily="34" charset="0"/>
                        </a:rPr>
                        <a:t>hydromorphone extended-release (Palladone)</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100">
                          <a:effectLst/>
                          <a:latin typeface="Calibri" panose="020F0502020204030204" pitchFamily="34" charset="0"/>
                        </a:rPr>
                        <a:t>2005</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100">
                          <a:effectLst/>
                          <a:latin typeface="Calibri" panose="020F0502020204030204" pitchFamily="34" charset="0"/>
                        </a:rPr>
                        <a:t>Withdrawn because of a high risk of accidental overdose when administered with alcohol</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extLst>
                  <a:ext uri="{0D108BD9-81ED-4DB2-BD59-A6C34878D82A}">
                    <a16:rowId xmlns:a16="http://schemas.microsoft.com/office/drawing/2014/main" val="3411323839"/>
                  </a:ext>
                </a:extLst>
              </a:tr>
              <a:tr h="105585">
                <a:tc>
                  <a:txBody>
                    <a:bodyPr/>
                    <a:lstStyle/>
                    <a:p>
                      <a:pPr marL="0" marR="0" algn="ctr" fontAlgn="t">
                        <a:spcBef>
                          <a:spcPts val="0"/>
                        </a:spcBef>
                        <a:spcAft>
                          <a:spcPts val="0"/>
                        </a:spcAft>
                      </a:pPr>
                      <a:r>
                        <a:rPr lang="en-US" sz="100">
                          <a:effectLst/>
                          <a:latin typeface="Calibri" panose="020F0502020204030204" pitchFamily="34" charset="0"/>
                        </a:rPr>
                        <a:t>Thioridazine (Melleril)</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00">
                          <a:effectLst/>
                          <a:latin typeface="Calibri" panose="020F0502020204030204" pitchFamily="34" charset="0"/>
                        </a:rPr>
                        <a:t>2005</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200">
                          <a:effectLst/>
                          <a:highlight>
                            <a:srgbClr val="FFFF00"/>
                          </a:highlight>
                          <a:latin typeface="Calibri" panose="020F0502020204030204" pitchFamily="34" charset="0"/>
                        </a:rPr>
                        <a:t>Withdrawn from U.K. market because of cardiotoxicity</a:t>
                      </a:r>
                      <a:endParaRPr lang="en-US" sz="200">
                        <a:effectLst/>
                        <a:latin typeface="Calibri" panose="020F0502020204030204" pitchFamily="34" charset="0"/>
                      </a:endParaRP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1306761707"/>
                  </a:ext>
                </a:extLst>
              </a:tr>
              <a:tr h="105585">
                <a:tc>
                  <a:txBody>
                    <a:bodyPr/>
                    <a:lstStyle/>
                    <a:p>
                      <a:pPr marL="0" marR="0" algn="ctr" fontAlgn="t">
                        <a:spcBef>
                          <a:spcPts val="0"/>
                        </a:spcBef>
                        <a:spcAft>
                          <a:spcPts val="0"/>
                        </a:spcAft>
                      </a:pPr>
                      <a:r>
                        <a:rPr lang="en-US" sz="100">
                          <a:effectLst/>
                          <a:latin typeface="Calibri" panose="020F0502020204030204" pitchFamily="34" charset="0"/>
                        </a:rPr>
                        <a:t>Pemoline (Cylert)</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100">
                          <a:effectLst/>
                          <a:latin typeface="Calibri" panose="020F0502020204030204" pitchFamily="34" charset="0"/>
                        </a:rPr>
                        <a:t>2005</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200">
                          <a:effectLst/>
                          <a:highlight>
                            <a:srgbClr val="FFFF00"/>
                          </a:highlight>
                          <a:latin typeface="Calibri" panose="020F0502020204030204" pitchFamily="34" charset="0"/>
                        </a:rPr>
                        <a:t>Withdrawn from U.S. market because of hepatotoxicity</a:t>
                      </a:r>
                      <a:endParaRPr lang="en-US" sz="200">
                        <a:effectLst/>
                        <a:latin typeface="Calibri" panose="020F0502020204030204" pitchFamily="34" charset="0"/>
                      </a:endParaRP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extLst>
                  <a:ext uri="{0D108BD9-81ED-4DB2-BD59-A6C34878D82A}">
                    <a16:rowId xmlns:a16="http://schemas.microsoft.com/office/drawing/2014/main" val="2651333763"/>
                  </a:ext>
                </a:extLst>
              </a:tr>
              <a:tr h="81646">
                <a:tc>
                  <a:txBody>
                    <a:bodyPr/>
                    <a:lstStyle/>
                    <a:p>
                      <a:pPr marL="0" marR="0" algn="ctr" fontAlgn="t">
                        <a:spcBef>
                          <a:spcPts val="0"/>
                        </a:spcBef>
                        <a:spcAft>
                          <a:spcPts val="0"/>
                        </a:spcAft>
                      </a:pPr>
                      <a:r>
                        <a:rPr lang="en-US" sz="100">
                          <a:effectLst/>
                          <a:latin typeface="Calibri" panose="020F0502020204030204" pitchFamily="34" charset="0"/>
                        </a:rPr>
                        <a:t>Natalizumab (Tysabri)</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00">
                          <a:effectLst/>
                          <a:latin typeface="Calibri" panose="020F0502020204030204" pitchFamily="34" charset="0"/>
                        </a:rPr>
                        <a:t>2005</a:t>
                      </a:r>
                      <a:r>
                        <a:rPr lang="en-US" sz="100">
                          <a:effectLst/>
                          <a:latin typeface="inherit"/>
                        </a:rPr>
                        <a:t>–2006</a:t>
                      </a:r>
                      <a:endParaRPr lang="en-US" sz="100">
                        <a:effectLst/>
                      </a:endParaRP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00">
                          <a:effectLst/>
                          <a:latin typeface="Calibri" panose="020F0502020204030204" pitchFamily="34" charset="0"/>
                        </a:rPr>
                        <a:t>Voluntarily withdrawn from U.S. market because of risk of Progressive multifocal leukoencephalopathy (PML). Returned to market July, 2006.</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1592030290"/>
                  </a:ext>
                </a:extLst>
              </a:tr>
              <a:tr h="152761">
                <a:tc>
                  <a:txBody>
                    <a:bodyPr/>
                    <a:lstStyle/>
                    <a:p>
                      <a:pPr marL="0" marR="0" algn="ctr" fontAlgn="t">
                        <a:spcBef>
                          <a:spcPts val="0"/>
                        </a:spcBef>
                        <a:spcAft>
                          <a:spcPts val="0"/>
                        </a:spcAft>
                      </a:pPr>
                      <a:r>
                        <a:rPr lang="en-US" sz="100">
                          <a:effectLst/>
                          <a:latin typeface="Calibri" panose="020F0502020204030204" pitchFamily="34" charset="0"/>
                        </a:rPr>
                        <a:t>Ximelagatran (Exanta)</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100">
                          <a:effectLst/>
                          <a:latin typeface="Calibri" panose="020F0502020204030204" pitchFamily="34" charset="0"/>
                        </a:rPr>
                        <a:t>2006</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200">
                          <a:effectLst/>
                          <a:highlight>
                            <a:srgbClr val="FFFF00"/>
                          </a:highlight>
                          <a:latin typeface="Calibri" panose="020F0502020204030204" pitchFamily="34" charset="0"/>
                        </a:rPr>
                        <a:t>Withdrawn because of risk of hepatotoxicity (liver damage).</a:t>
                      </a:r>
                      <a:endParaRPr lang="en-US" sz="200">
                        <a:effectLst/>
                        <a:latin typeface="Calibri" panose="020F0502020204030204" pitchFamily="34" charset="0"/>
                      </a:endParaRP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extLst>
                  <a:ext uri="{0D108BD9-81ED-4DB2-BD59-A6C34878D82A}">
                    <a16:rowId xmlns:a16="http://schemas.microsoft.com/office/drawing/2014/main" val="3069468003"/>
                  </a:ext>
                </a:extLst>
              </a:tr>
              <a:tr h="199936">
                <a:tc>
                  <a:txBody>
                    <a:bodyPr/>
                    <a:lstStyle/>
                    <a:p>
                      <a:pPr marL="0" marR="0" algn="ctr" fontAlgn="t">
                        <a:spcBef>
                          <a:spcPts val="0"/>
                        </a:spcBef>
                        <a:spcAft>
                          <a:spcPts val="0"/>
                        </a:spcAft>
                      </a:pPr>
                      <a:r>
                        <a:rPr lang="en-US" sz="100">
                          <a:effectLst/>
                          <a:latin typeface="Calibri" panose="020F0502020204030204" pitchFamily="34" charset="0"/>
                        </a:rPr>
                        <a:t>Pergolide (Permax)</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00">
                          <a:effectLst/>
                          <a:latin typeface="Calibri" panose="020F0502020204030204" pitchFamily="34" charset="0"/>
                        </a:rPr>
                        <a:t>2007</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200">
                          <a:effectLst/>
                          <a:highlight>
                            <a:srgbClr val="FFFF00"/>
                          </a:highlight>
                          <a:latin typeface="Calibri" panose="020F0502020204030204" pitchFamily="34" charset="0"/>
                        </a:rPr>
                        <a:t>Voluntarily withdrawn in the U.S. because of the risk of heart valve damage. Still available elsewhere.</a:t>
                      </a:r>
                      <a:endParaRPr lang="en-US" sz="200">
                        <a:effectLst/>
                        <a:latin typeface="Calibri" panose="020F0502020204030204" pitchFamily="34" charset="0"/>
                      </a:endParaRP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4084112230"/>
                  </a:ext>
                </a:extLst>
              </a:tr>
              <a:tr h="341465">
                <a:tc>
                  <a:txBody>
                    <a:bodyPr/>
                    <a:lstStyle/>
                    <a:p>
                      <a:pPr marL="0" marR="0" algn="ctr" fontAlgn="t">
                        <a:spcBef>
                          <a:spcPts val="0"/>
                        </a:spcBef>
                        <a:spcAft>
                          <a:spcPts val="0"/>
                        </a:spcAft>
                      </a:pPr>
                      <a:r>
                        <a:rPr lang="en-US" sz="100">
                          <a:effectLst/>
                          <a:latin typeface="Calibri" panose="020F0502020204030204" pitchFamily="34" charset="0"/>
                        </a:rPr>
                        <a:t>Tegaserod (Zelnorm)</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100">
                          <a:effectLst/>
                          <a:latin typeface="Calibri" panose="020F0502020204030204" pitchFamily="34" charset="0"/>
                        </a:rPr>
                        <a:t>2007</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200">
                          <a:effectLst/>
                          <a:highlight>
                            <a:srgbClr val="FFFF00"/>
                          </a:highlight>
                          <a:latin typeface="Calibri" panose="020F0502020204030204" pitchFamily="34" charset="0"/>
                        </a:rPr>
                        <a:t>Withdrawn because of imbalance of cardiovascular ischemic events, including heart attack and stroke. Was available through a restricted access program until April 2008.</a:t>
                      </a:r>
                      <a:endParaRPr lang="en-US" sz="200">
                        <a:effectLst/>
                        <a:latin typeface="Calibri" panose="020F0502020204030204" pitchFamily="34" charset="0"/>
                      </a:endParaRP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extLst>
                  <a:ext uri="{0D108BD9-81ED-4DB2-BD59-A6C34878D82A}">
                    <a16:rowId xmlns:a16="http://schemas.microsoft.com/office/drawing/2014/main" val="2273718271"/>
                  </a:ext>
                </a:extLst>
              </a:tr>
              <a:tr h="247114">
                <a:tc>
                  <a:txBody>
                    <a:bodyPr/>
                    <a:lstStyle/>
                    <a:p>
                      <a:pPr marL="0" marR="0" algn="ctr" fontAlgn="t">
                        <a:spcBef>
                          <a:spcPts val="0"/>
                        </a:spcBef>
                        <a:spcAft>
                          <a:spcPts val="0"/>
                        </a:spcAft>
                      </a:pPr>
                      <a:r>
                        <a:rPr lang="en-US" sz="100">
                          <a:effectLst/>
                          <a:latin typeface="Calibri" panose="020F0502020204030204" pitchFamily="34" charset="0"/>
                        </a:rPr>
                        <a:t>Aprotinin (Trasylol)</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00">
                          <a:effectLst/>
                          <a:latin typeface="Calibri" panose="020F0502020204030204" pitchFamily="34" charset="0"/>
                        </a:rPr>
                        <a:t>2007</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200">
                          <a:effectLst/>
                          <a:highlight>
                            <a:srgbClr val="FFFF00"/>
                          </a:highlight>
                          <a:latin typeface="Calibri" panose="020F0502020204030204" pitchFamily="34" charset="0"/>
                        </a:rPr>
                        <a:t>Withdrawn because of increased risk of complications or death; permanently withdrawn in 2008 except for research use</a:t>
                      </a:r>
                      <a:endParaRPr lang="en-US" sz="200">
                        <a:effectLst/>
                        <a:latin typeface="Calibri" panose="020F0502020204030204" pitchFamily="34" charset="0"/>
                      </a:endParaRP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44363695"/>
                  </a:ext>
                </a:extLst>
              </a:tr>
              <a:tr h="81646">
                <a:tc>
                  <a:txBody>
                    <a:bodyPr/>
                    <a:lstStyle/>
                    <a:p>
                      <a:pPr marL="0" marR="0" algn="ctr" fontAlgn="t">
                        <a:spcBef>
                          <a:spcPts val="0"/>
                        </a:spcBef>
                        <a:spcAft>
                          <a:spcPts val="0"/>
                        </a:spcAft>
                      </a:pPr>
                      <a:r>
                        <a:rPr lang="en-US" sz="100">
                          <a:effectLst/>
                          <a:latin typeface="Calibri" panose="020F0502020204030204" pitchFamily="34" charset="0"/>
                        </a:rPr>
                        <a:t>Inhaled insulin (Exubera)</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100">
                          <a:effectLst/>
                          <a:latin typeface="Calibri" panose="020F0502020204030204" pitchFamily="34" charset="0"/>
                        </a:rPr>
                        <a:t>2007</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100">
                          <a:effectLst/>
                          <a:latin typeface="Calibri" panose="020F0502020204030204" pitchFamily="34" charset="0"/>
                        </a:rPr>
                        <a:t>Withdrawn in the UK due to poor sales caused by national restrictions on prescribing, doubts over long term safety and too high a cost</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extLst>
                  <a:ext uri="{0D108BD9-81ED-4DB2-BD59-A6C34878D82A}">
                    <a16:rowId xmlns:a16="http://schemas.microsoft.com/office/drawing/2014/main" val="4110730934"/>
                  </a:ext>
                </a:extLst>
              </a:tr>
              <a:tr h="199936">
                <a:tc>
                  <a:txBody>
                    <a:bodyPr/>
                    <a:lstStyle/>
                    <a:p>
                      <a:pPr marL="0" marR="0" algn="ctr" fontAlgn="t">
                        <a:spcBef>
                          <a:spcPts val="0"/>
                        </a:spcBef>
                        <a:spcAft>
                          <a:spcPts val="0"/>
                        </a:spcAft>
                      </a:pPr>
                      <a:r>
                        <a:rPr lang="en-US" sz="100">
                          <a:effectLst/>
                          <a:latin typeface="Calibri" panose="020F0502020204030204" pitchFamily="34" charset="0"/>
                        </a:rPr>
                        <a:t>Lumiracoxib (Prexige)</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00">
                          <a:effectLst/>
                          <a:latin typeface="Calibri" panose="020F0502020204030204" pitchFamily="34" charset="0"/>
                        </a:rPr>
                        <a:t>2007</a:t>
                      </a:r>
                      <a:r>
                        <a:rPr lang="en-US" sz="100">
                          <a:effectLst/>
                          <a:latin typeface="inherit"/>
                        </a:rPr>
                        <a:t>–2008</a:t>
                      </a:r>
                      <a:endParaRPr lang="en-US" sz="100">
                        <a:effectLst/>
                      </a:endParaRP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200">
                          <a:effectLst/>
                          <a:highlight>
                            <a:srgbClr val="FFFF00"/>
                          </a:highlight>
                          <a:latin typeface="Calibri" panose="020F0502020204030204" pitchFamily="34" charset="0"/>
                        </a:rPr>
                        <a:t>Progressively withdrawn around the world because of serious side effects, mainly liver damage</a:t>
                      </a:r>
                      <a:endParaRPr lang="en-US" sz="200">
                        <a:effectLst/>
                        <a:latin typeface="Calibri" panose="020F0502020204030204" pitchFamily="34" charset="0"/>
                      </a:endParaRP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2545226828"/>
                  </a:ext>
                </a:extLst>
              </a:tr>
              <a:tr h="152761">
                <a:tc>
                  <a:txBody>
                    <a:bodyPr/>
                    <a:lstStyle/>
                    <a:p>
                      <a:pPr marL="0" marR="0" algn="ctr" fontAlgn="t">
                        <a:spcBef>
                          <a:spcPts val="0"/>
                        </a:spcBef>
                        <a:spcAft>
                          <a:spcPts val="0"/>
                        </a:spcAft>
                      </a:pPr>
                      <a:r>
                        <a:rPr lang="en-US" sz="100">
                          <a:effectLst/>
                          <a:latin typeface="Calibri" panose="020F0502020204030204" pitchFamily="34" charset="0"/>
                        </a:rPr>
                        <a:t>Rimonabant (Acomplia)</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100">
                          <a:effectLst/>
                          <a:latin typeface="Calibri" panose="020F0502020204030204" pitchFamily="34" charset="0"/>
                        </a:rPr>
                        <a:t>2008</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200">
                          <a:effectLst/>
                          <a:highlight>
                            <a:srgbClr val="FFFF00"/>
                          </a:highlight>
                          <a:latin typeface="Calibri" panose="020F0502020204030204" pitchFamily="34" charset="0"/>
                        </a:rPr>
                        <a:t>Withdrawn around the world because of risk of severe depression and suicide</a:t>
                      </a:r>
                      <a:endParaRPr lang="en-US" sz="200">
                        <a:effectLst/>
                        <a:latin typeface="Calibri" panose="020F0502020204030204" pitchFamily="34" charset="0"/>
                      </a:endParaRP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extLst>
                  <a:ext uri="{0D108BD9-81ED-4DB2-BD59-A6C34878D82A}">
                    <a16:rowId xmlns:a16="http://schemas.microsoft.com/office/drawing/2014/main" val="3585767775"/>
                  </a:ext>
                </a:extLst>
              </a:tr>
              <a:tr h="292883">
                <a:tc>
                  <a:txBody>
                    <a:bodyPr/>
                    <a:lstStyle/>
                    <a:p>
                      <a:pPr marL="0" marR="0" algn="ctr" fontAlgn="t">
                        <a:spcBef>
                          <a:spcPts val="0"/>
                        </a:spcBef>
                        <a:spcAft>
                          <a:spcPts val="0"/>
                        </a:spcAft>
                      </a:pPr>
                      <a:r>
                        <a:rPr lang="en-US" sz="100">
                          <a:effectLst/>
                          <a:latin typeface="Calibri" panose="020F0502020204030204" pitchFamily="34" charset="0"/>
                        </a:rPr>
                        <a:t>Efalizumab (Raptiva)</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00">
                          <a:effectLst/>
                          <a:latin typeface="Calibri" panose="020F0502020204030204" pitchFamily="34" charset="0"/>
                        </a:rPr>
                        <a:t>2009</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200">
                          <a:effectLst/>
                          <a:highlight>
                            <a:srgbClr val="FFFF00"/>
                          </a:highlight>
                          <a:latin typeface="Calibri" panose="020F0502020204030204" pitchFamily="34" charset="0"/>
                        </a:rPr>
                        <a:t>Withdrawn because of increased risk of progressive multifocal leukoencephalopathy; to be completely withdrawn from market by June 2009</a:t>
                      </a:r>
                      <a:endParaRPr lang="en-US" sz="200">
                        <a:effectLst/>
                        <a:latin typeface="Calibri" panose="020F0502020204030204" pitchFamily="34" charset="0"/>
                      </a:endParaRP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3654178232"/>
                  </a:ext>
                </a:extLst>
              </a:tr>
              <a:tr h="199936">
                <a:tc>
                  <a:txBody>
                    <a:bodyPr/>
                    <a:lstStyle/>
                    <a:p>
                      <a:pPr marL="0" marR="0" algn="ctr" fontAlgn="t">
                        <a:spcBef>
                          <a:spcPts val="0"/>
                        </a:spcBef>
                        <a:spcAft>
                          <a:spcPts val="0"/>
                        </a:spcAft>
                      </a:pPr>
                      <a:r>
                        <a:rPr lang="en-US" sz="100">
                          <a:effectLst/>
                          <a:latin typeface="Calibri" panose="020F0502020204030204" pitchFamily="34" charset="0"/>
                        </a:rPr>
                        <a:t>Sibutramine (Reductil/Meridia)</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100">
                          <a:effectLst/>
                          <a:latin typeface="Calibri" panose="020F0502020204030204" pitchFamily="34" charset="0"/>
                        </a:rPr>
                        <a:t>2010</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200">
                          <a:effectLst/>
                          <a:highlight>
                            <a:srgbClr val="FFFF00"/>
                          </a:highlight>
                          <a:latin typeface="Calibri" panose="020F0502020204030204" pitchFamily="34" charset="0"/>
                        </a:rPr>
                        <a:t>Withdrawn in Europe, Australasia, Canada, and the U.S. because of increased cardiovascular risk</a:t>
                      </a:r>
                      <a:endParaRPr lang="en-US" sz="200">
                        <a:effectLst/>
                        <a:latin typeface="Calibri" panose="020F0502020204030204" pitchFamily="34" charset="0"/>
                      </a:endParaRP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extLst>
                  <a:ext uri="{0D108BD9-81ED-4DB2-BD59-A6C34878D82A}">
                    <a16:rowId xmlns:a16="http://schemas.microsoft.com/office/drawing/2014/main" val="1973847637"/>
                  </a:ext>
                </a:extLst>
              </a:tr>
              <a:tr h="339825">
                <a:tc>
                  <a:txBody>
                    <a:bodyPr/>
                    <a:lstStyle/>
                    <a:p>
                      <a:pPr marL="0" marR="0" algn="ctr" fontAlgn="t">
                        <a:spcBef>
                          <a:spcPts val="0"/>
                        </a:spcBef>
                        <a:spcAft>
                          <a:spcPts val="0"/>
                        </a:spcAft>
                      </a:pPr>
                      <a:r>
                        <a:rPr lang="en-US" sz="100">
                          <a:effectLst/>
                          <a:latin typeface="Calibri" panose="020F0502020204030204" pitchFamily="34" charset="0"/>
                        </a:rPr>
                        <a:t>Gemtuzumab ozogamicin (Mylotarg)</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00">
                          <a:effectLst/>
                          <a:latin typeface="Calibri" panose="020F0502020204030204" pitchFamily="34" charset="0"/>
                        </a:rPr>
                        <a:t>2010</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200">
                          <a:effectLst/>
                          <a:highlight>
                            <a:srgbClr val="FFFF00"/>
                          </a:highlight>
                          <a:latin typeface="Calibri" panose="020F0502020204030204" pitchFamily="34" charset="0"/>
                        </a:rPr>
                        <a:t>Withdrawn in the U.S. due to increased risks of veno-occlusive disease and based on results of a clinical trial in which it showed no benefit in acute myeloid leukemia (AML)</a:t>
                      </a:r>
                      <a:endParaRPr lang="en-US" sz="200">
                        <a:effectLst/>
                        <a:latin typeface="Calibri" panose="020F0502020204030204" pitchFamily="34" charset="0"/>
                      </a:endParaRP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4102568044"/>
                  </a:ext>
                </a:extLst>
              </a:tr>
              <a:tr h="247114">
                <a:tc>
                  <a:txBody>
                    <a:bodyPr/>
                    <a:lstStyle/>
                    <a:p>
                      <a:pPr marL="0" marR="0" algn="ctr" fontAlgn="t">
                        <a:spcBef>
                          <a:spcPts val="0"/>
                        </a:spcBef>
                        <a:spcAft>
                          <a:spcPts val="0"/>
                        </a:spcAft>
                      </a:pPr>
                      <a:r>
                        <a:rPr lang="en-US" sz="100">
                          <a:effectLst/>
                          <a:latin typeface="Calibri" panose="020F0502020204030204" pitchFamily="34" charset="0"/>
                        </a:rPr>
                        <a:t>Rosiglitazone (Avandia)</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100">
                          <a:effectLst/>
                          <a:latin typeface="Calibri" panose="020F0502020204030204" pitchFamily="34" charset="0"/>
                        </a:rPr>
                        <a:t>2010</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tc>
                  <a:txBody>
                    <a:bodyPr/>
                    <a:lstStyle/>
                    <a:p>
                      <a:pPr marL="0" marR="0" algn="ctr" fontAlgn="t">
                        <a:spcBef>
                          <a:spcPts val="0"/>
                        </a:spcBef>
                        <a:spcAft>
                          <a:spcPts val="0"/>
                        </a:spcAft>
                      </a:pPr>
                      <a:r>
                        <a:rPr lang="en-US" sz="200">
                          <a:effectLst/>
                          <a:highlight>
                            <a:srgbClr val="FFFF00"/>
                          </a:highlight>
                          <a:latin typeface="Calibri" panose="020F0502020204030204" pitchFamily="34" charset="0"/>
                        </a:rPr>
                        <a:t>Withdrawn in Europe due to increased risk of heart attacks and death. This drug continues to be available in the U.S.</a:t>
                      </a:r>
                      <a:endParaRPr lang="en-US" sz="200">
                        <a:effectLst/>
                        <a:latin typeface="Calibri" panose="020F0502020204030204" pitchFamily="34" charset="0"/>
                      </a:endParaRP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2F2F2"/>
                    </a:solidFill>
                  </a:tcPr>
                </a:tc>
                <a:extLst>
                  <a:ext uri="{0D108BD9-81ED-4DB2-BD59-A6C34878D82A}">
                    <a16:rowId xmlns:a16="http://schemas.microsoft.com/office/drawing/2014/main" val="751594391"/>
                  </a:ext>
                </a:extLst>
              </a:tr>
              <a:tr h="105117">
                <a:tc>
                  <a:txBody>
                    <a:bodyPr/>
                    <a:lstStyle/>
                    <a:p>
                      <a:pPr marL="0" marR="0" algn="ctr" fontAlgn="t">
                        <a:spcBef>
                          <a:spcPts val="0"/>
                        </a:spcBef>
                        <a:spcAft>
                          <a:spcPts val="0"/>
                        </a:spcAft>
                      </a:pPr>
                      <a:r>
                        <a:rPr lang="en-US" sz="100">
                          <a:effectLst/>
                          <a:latin typeface="Calibri" panose="020F0502020204030204" pitchFamily="34" charset="0"/>
                        </a:rPr>
                        <a:t>Drotrecogin alfa (Xigris)</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00">
                          <a:effectLst/>
                          <a:latin typeface="Calibri" panose="020F0502020204030204" pitchFamily="34" charset="0"/>
                        </a:rPr>
                        <a:t>2011</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00" dirty="0">
                          <a:effectLst/>
                          <a:latin typeface="Calibri" panose="020F0502020204030204" pitchFamily="34" charset="0"/>
                        </a:rPr>
                        <a:t>Withdrawn by Lily worldwide following results of the PROWESS-SHOCK study that showed lack of efficacy (not because of toxicity like other drugs that have been withdrawn).</a:t>
                      </a:r>
                    </a:p>
                  </a:txBody>
                  <a:tcPr marL="3647" marR="3647" marT="3647" marB="3647">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30645794"/>
                  </a:ext>
                </a:extLst>
              </a:tr>
            </a:tbl>
          </a:graphicData>
        </a:graphic>
      </p:graphicFrame>
    </p:spTree>
    <p:custDataLst>
      <p:tags r:id="rId1"/>
    </p:custDataLst>
    <p:extLst>
      <p:ext uri="{BB962C8B-B14F-4D97-AF65-F5344CB8AC3E}">
        <p14:creationId xmlns:p14="http://schemas.microsoft.com/office/powerpoint/2010/main" val="5751907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رانیتیدین - عوارض - تداخل دارویی - Ranitidine"/>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394904" y="942975"/>
            <a:ext cx="8123872" cy="451326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FF73BF91-F326-4C27-86FB-9CB9C9714C86}"/>
              </a:ext>
            </a:extLst>
          </p:cNvPr>
          <p:cNvSpPr/>
          <p:nvPr/>
        </p:nvSpPr>
        <p:spPr>
          <a:xfrm>
            <a:off x="7899477" y="1755168"/>
            <a:ext cx="1967205" cy="769441"/>
          </a:xfrm>
          <a:prstGeom prst="rect">
            <a:avLst/>
          </a:prstGeom>
        </p:spPr>
        <p:txBody>
          <a:bodyPr wrap="none">
            <a:spAutoFit/>
          </a:bodyPr>
          <a:lstStyle/>
          <a:p>
            <a:r>
              <a:rPr lang="en-US" sz="4400" dirty="0" err="1">
                <a:latin typeface="Tahoma" panose="020B0604030504040204" pitchFamily="34" charset="0"/>
              </a:rPr>
              <a:t>zantac</a:t>
            </a:r>
            <a:r>
              <a:rPr lang="en-US" sz="4400" dirty="0">
                <a:latin typeface="Tahoma" panose="020B0604030504040204" pitchFamily="34" charset="0"/>
              </a:rPr>
              <a:t> </a:t>
            </a:r>
            <a:endParaRPr lang="en-US" sz="4400" dirty="0"/>
          </a:p>
        </p:txBody>
      </p:sp>
    </p:spTree>
    <p:custDataLst>
      <p:tags r:id="rId1"/>
    </p:custDataLst>
    <p:extLst>
      <p:ext uri="{BB962C8B-B14F-4D97-AF65-F5344CB8AC3E}">
        <p14:creationId xmlns:p14="http://schemas.microsoft.com/office/powerpoint/2010/main" val="5890754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oronavirus: New cases will surge in the US if Americans don't ...">
            <a:extLst>
              <a:ext uri="{FF2B5EF4-FFF2-40B4-BE49-F238E27FC236}">
                <a16:creationId xmlns:a16="http://schemas.microsoft.com/office/drawing/2014/main" id="{8205978E-48F7-4BAB-BB15-B712FC8CE1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7140" y="2188029"/>
            <a:ext cx="5138930" cy="2890648"/>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Bill Gates Steps Down from Microsoft's Board | WIRED">
            <a:extLst>
              <a:ext uri="{FF2B5EF4-FFF2-40B4-BE49-F238E27FC236}">
                <a16:creationId xmlns:a16="http://schemas.microsoft.com/office/drawing/2014/main" id="{AD8434FB-52CB-41B0-9BDF-85889FA9C79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79967" y="-506676"/>
            <a:ext cx="4755705" cy="3566160"/>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The Note: Polls suggest Trump misreads a moment on COVID-19 - ABC News">
            <a:extLst>
              <a:ext uri="{FF2B5EF4-FFF2-40B4-BE49-F238E27FC236}">
                <a16:creationId xmlns:a16="http://schemas.microsoft.com/office/drawing/2014/main" id="{D81D29F0-C796-47C9-8BC0-D13F5083A77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05262" y="2510846"/>
            <a:ext cx="4913376" cy="2763774"/>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34F25639-1103-4DCB-84ED-9C4983EC49CF}"/>
              </a:ext>
            </a:extLst>
          </p:cNvPr>
          <p:cNvPicPr>
            <a:picLocks noChangeAspect="1"/>
          </p:cNvPicPr>
          <p:nvPr/>
        </p:nvPicPr>
        <p:blipFill>
          <a:blip r:embed="rId6"/>
          <a:stretch>
            <a:fillRect/>
          </a:stretch>
        </p:blipFill>
        <p:spPr>
          <a:xfrm>
            <a:off x="208357" y="4000101"/>
            <a:ext cx="7430537" cy="2857899"/>
          </a:xfrm>
          <a:prstGeom prst="rect">
            <a:avLst/>
          </a:prstGeom>
        </p:spPr>
      </p:pic>
    </p:spTree>
    <p:custDataLst>
      <p:tags r:id="rId1"/>
    </p:custDataLst>
    <p:extLst>
      <p:ext uri="{BB962C8B-B14F-4D97-AF65-F5344CB8AC3E}">
        <p14:creationId xmlns:p14="http://schemas.microsoft.com/office/powerpoint/2010/main" val="7496774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oronavirus: New cases will surge in the US if Americans don't ...">
            <a:extLst>
              <a:ext uri="{FF2B5EF4-FFF2-40B4-BE49-F238E27FC236}">
                <a16:creationId xmlns:a16="http://schemas.microsoft.com/office/drawing/2014/main" id="{8205978E-48F7-4BAB-BB15-B712FC8CE1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04031" y="110943"/>
            <a:ext cx="5138930" cy="289064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34F25639-1103-4DCB-84ED-9C4983EC49CF}"/>
              </a:ext>
            </a:extLst>
          </p:cNvPr>
          <p:cNvPicPr>
            <a:picLocks noChangeAspect="1"/>
          </p:cNvPicPr>
          <p:nvPr/>
        </p:nvPicPr>
        <p:blipFill>
          <a:blip r:embed="rId4"/>
          <a:stretch>
            <a:fillRect/>
          </a:stretch>
        </p:blipFill>
        <p:spPr>
          <a:xfrm>
            <a:off x="2458046" y="3752165"/>
            <a:ext cx="7430537" cy="2857899"/>
          </a:xfrm>
          <a:prstGeom prst="rect">
            <a:avLst/>
          </a:prstGeom>
        </p:spPr>
      </p:pic>
      <p:sp>
        <p:nvSpPr>
          <p:cNvPr id="3" name="Rectangle 2">
            <a:extLst>
              <a:ext uri="{FF2B5EF4-FFF2-40B4-BE49-F238E27FC236}">
                <a16:creationId xmlns:a16="http://schemas.microsoft.com/office/drawing/2014/main" id="{A7D13BFC-1214-4960-B08F-A157DC02FD29}"/>
              </a:ext>
            </a:extLst>
          </p:cNvPr>
          <p:cNvSpPr/>
          <p:nvPr/>
        </p:nvSpPr>
        <p:spPr>
          <a:xfrm>
            <a:off x="853440" y="3105834"/>
            <a:ext cx="9035143" cy="646331"/>
          </a:xfrm>
          <a:prstGeom prst="rect">
            <a:avLst/>
          </a:prstGeom>
        </p:spPr>
        <p:txBody>
          <a:bodyPr wrap="square">
            <a:spAutoFit/>
          </a:bodyPr>
          <a:lstStyle/>
          <a:p>
            <a:r>
              <a:rPr lang="en-US" dirty="0">
                <a:solidFill>
                  <a:srgbClr val="0070C0"/>
                </a:solidFill>
                <a:hlinkClick r:id="rId5">
                  <a:extLst>
                    <a:ext uri="{A12FA001-AC4F-418D-AE19-62706E023703}">
                      <ahyp:hlinkClr xmlns:ahyp="http://schemas.microsoft.com/office/drawing/2018/hyperlinkcolor" val="tx"/>
                    </a:ext>
                  </a:extLst>
                </a:hlinkClick>
              </a:rPr>
              <a:t>https://www.republicworld.com/fact-check/viral/fact-check-dr-anthony-faucis-ex-employee-in-prison.html</a:t>
            </a:r>
            <a:endParaRPr lang="en-US" dirty="0">
              <a:solidFill>
                <a:srgbClr val="0070C0"/>
              </a:solidFill>
            </a:endParaRPr>
          </a:p>
        </p:txBody>
      </p:sp>
    </p:spTree>
    <p:custDataLst>
      <p:tags r:id="rId1"/>
    </p:custDataLst>
    <p:extLst>
      <p:ext uri="{BB962C8B-B14F-4D97-AF65-F5344CB8AC3E}">
        <p14:creationId xmlns:p14="http://schemas.microsoft.com/office/powerpoint/2010/main" val="7028993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oronavirus: New cases will surge in the US if Americans don't ...">
            <a:extLst>
              <a:ext uri="{FF2B5EF4-FFF2-40B4-BE49-F238E27FC236}">
                <a16:creationId xmlns:a16="http://schemas.microsoft.com/office/drawing/2014/main" id="{8205978E-48F7-4BAB-BB15-B712FC8CE1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8492" y="3110693"/>
            <a:ext cx="4946468" cy="2782388"/>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7D13BFC-1214-4960-B08F-A157DC02FD29}"/>
              </a:ext>
            </a:extLst>
          </p:cNvPr>
          <p:cNvSpPr/>
          <p:nvPr/>
        </p:nvSpPr>
        <p:spPr>
          <a:xfrm>
            <a:off x="1846217" y="1365349"/>
            <a:ext cx="9035143" cy="646331"/>
          </a:xfrm>
          <a:prstGeom prst="rect">
            <a:avLst/>
          </a:prstGeom>
        </p:spPr>
        <p:txBody>
          <a:bodyPr wrap="square">
            <a:spAutoFit/>
          </a:bodyPr>
          <a:lstStyle/>
          <a:p>
            <a:r>
              <a:rPr lang="en-US" dirty="0">
                <a:solidFill>
                  <a:srgbClr val="0070C0"/>
                </a:solidFill>
                <a:hlinkClick r:id="rId4">
                  <a:extLst>
                    <a:ext uri="{A12FA001-AC4F-418D-AE19-62706E023703}">
                      <ahyp:hlinkClr xmlns:ahyp="http://schemas.microsoft.com/office/drawing/2018/hyperlinkcolor" val="tx"/>
                    </a:ext>
                  </a:extLst>
                </a:hlinkClick>
              </a:rPr>
              <a:t>https://www.republicworld.com/fact-check/viral/fact-check-dr-anthony-faucis-ex-employee-in-prison.html</a:t>
            </a:r>
            <a:endParaRPr lang="en-US" dirty="0">
              <a:solidFill>
                <a:srgbClr val="0070C0"/>
              </a:solidFill>
            </a:endParaRPr>
          </a:p>
        </p:txBody>
      </p:sp>
      <p:pic>
        <p:nvPicPr>
          <p:cNvPr id="4" name="Picture 3">
            <a:extLst>
              <a:ext uri="{FF2B5EF4-FFF2-40B4-BE49-F238E27FC236}">
                <a16:creationId xmlns:a16="http://schemas.microsoft.com/office/drawing/2014/main" id="{5C19B18A-5DE1-4B12-B6B8-472B58CCBBA0}"/>
              </a:ext>
            </a:extLst>
          </p:cNvPr>
          <p:cNvPicPr>
            <a:picLocks noChangeAspect="1"/>
          </p:cNvPicPr>
          <p:nvPr/>
        </p:nvPicPr>
        <p:blipFill>
          <a:blip r:embed="rId5"/>
          <a:stretch>
            <a:fillRect/>
          </a:stretch>
        </p:blipFill>
        <p:spPr>
          <a:xfrm>
            <a:off x="6363788" y="2505283"/>
            <a:ext cx="4700377" cy="3784202"/>
          </a:xfrm>
          <a:prstGeom prst="rect">
            <a:avLst/>
          </a:prstGeom>
        </p:spPr>
      </p:pic>
      <p:sp>
        <p:nvSpPr>
          <p:cNvPr id="5" name="TextBox 4">
            <a:extLst>
              <a:ext uri="{FF2B5EF4-FFF2-40B4-BE49-F238E27FC236}">
                <a16:creationId xmlns:a16="http://schemas.microsoft.com/office/drawing/2014/main" id="{0E1AC501-600D-4008-9340-EBCA6A908F40}"/>
              </a:ext>
            </a:extLst>
          </p:cNvPr>
          <p:cNvSpPr txBox="1"/>
          <p:nvPr/>
        </p:nvSpPr>
        <p:spPr>
          <a:xfrm>
            <a:off x="4799670" y="472216"/>
            <a:ext cx="6404317" cy="646331"/>
          </a:xfrm>
          <a:prstGeom prst="rect">
            <a:avLst/>
          </a:prstGeom>
          <a:noFill/>
        </p:spPr>
        <p:txBody>
          <a:bodyPr wrap="none" rtlCol="0">
            <a:spAutoFit/>
          </a:bodyPr>
          <a:lstStyle/>
          <a:p>
            <a:r>
              <a:rPr lang="ur-PK" sz="3600" dirty="0"/>
              <a:t>زندانی کردن منتقدان آقای فوچی</a:t>
            </a:r>
            <a:endParaRPr lang="en-US" sz="3600" dirty="0"/>
          </a:p>
        </p:txBody>
      </p:sp>
    </p:spTree>
    <p:custDataLst>
      <p:tags r:id="rId1"/>
    </p:custDataLst>
    <p:extLst>
      <p:ext uri="{BB962C8B-B14F-4D97-AF65-F5344CB8AC3E}">
        <p14:creationId xmlns:p14="http://schemas.microsoft.com/office/powerpoint/2010/main" val="23862043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56821D0-E2FC-4EBD-A707-063946E50404}"/>
              </a:ext>
            </a:extLst>
          </p:cNvPr>
          <p:cNvSpPr/>
          <p:nvPr/>
        </p:nvSpPr>
        <p:spPr>
          <a:xfrm>
            <a:off x="1820091" y="493264"/>
            <a:ext cx="8773886" cy="4893647"/>
          </a:xfrm>
          <a:prstGeom prst="rect">
            <a:avLst/>
          </a:prstGeom>
        </p:spPr>
        <p:txBody>
          <a:bodyPr wrap="square">
            <a:spAutoFit/>
          </a:bodyPr>
          <a:lstStyle/>
          <a:p>
            <a:r>
              <a:rPr lang="en-US" sz="4400" b="1" dirty="0">
                <a:solidFill>
                  <a:srgbClr val="2A2A2A"/>
                </a:solidFill>
                <a:latin typeface="neue-haas-grotesk-display"/>
              </a:rPr>
              <a:t>Coronavirus stimulus package to exceed $6T, Larry Kudlow says</a:t>
            </a:r>
            <a:endParaRPr lang="ur-PK" sz="4400" b="1" dirty="0">
              <a:solidFill>
                <a:srgbClr val="2A2A2A"/>
              </a:solidFill>
              <a:latin typeface="neue-haas-grotesk-display"/>
            </a:endParaRPr>
          </a:p>
          <a:p>
            <a:r>
              <a:rPr lang="en-US" sz="2400" i="1" dirty="0">
                <a:solidFill>
                  <a:srgbClr val="0070C0"/>
                </a:solidFill>
                <a:hlinkClick r:id="rId3">
                  <a:extLst>
                    <a:ext uri="{A12FA001-AC4F-418D-AE19-62706E023703}">
                      <ahyp:hlinkClr xmlns:ahyp="http://schemas.microsoft.com/office/drawing/2018/hyperlinkcolor" val="tx"/>
                    </a:ext>
                  </a:extLst>
                </a:hlinkClick>
              </a:rPr>
              <a:t>https://nypost.com/2020/03/24/coronavirus-stimulus-package-to-exceed-6t-larry-kudlow-says/</a:t>
            </a:r>
            <a:endParaRPr lang="en-US" sz="5400" b="1" dirty="0">
              <a:solidFill>
                <a:srgbClr val="0070C0"/>
              </a:solidFill>
              <a:latin typeface="neue-haas-grotesk-display"/>
            </a:endParaRPr>
          </a:p>
          <a:p>
            <a:endParaRPr lang="en-US" sz="4400" b="1" dirty="0">
              <a:solidFill>
                <a:srgbClr val="2A2A2A"/>
              </a:solidFill>
              <a:latin typeface="neue-haas-grotesk-display"/>
            </a:endParaRPr>
          </a:p>
          <a:p>
            <a:r>
              <a:rPr lang="ur-PK" sz="4400" b="1" dirty="0">
                <a:solidFill>
                  <a:srgbClr val="2A2A2A"/>
                </a:solidFill>
                <a:latin typeface="neue-haas-grotesk-display"/>
              </a:rPr>
              <a:t>آمریکا ۶ تریلیون دلار برای مقابل با کرونا تصویب کرد یعنی تقریبا یک چھارم تولید ناخالص آمریکا</a:t>
            </a:r>
            <a:endParaRPr lang="en-US" sz="4400" dirty="0">
              <a:solidFill>
                <a:srgbClr val="2A2A2A"/>
              </a:solidFill>
              <a:latin typeface="neue-haas-grotesk-display"/>
            </a:endParaRPr>
          </a:p>
        </p:txBody>
      </p:sp>
    </p:spTree>
    <p:custDataLst>
      <p:tags r:id="rId1"/>
    </p:custDataLst>
    <p:extLst>
      <p:ext uri="{BB962C8B-B14F-4D97-AF65-F5344CB8AC3E}">
        <p14:creationId xmlns:p14="http://schemas.microsoft.com/office/powerpoint/2010/main" val="21584139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56821D0-E2FC-4EBD-A707-063946E50404}"/>
              </a:ext>
            </a:extLst>
          </p:cNvPr>
          <p:cNvSpPr/>
          <p:nvPr/>
        </p:nvSpPr>
        <p:spPr>
          <a:xfrm>
            <a:off x="1820091" y="493264"/>
            <a:ext cx="8773886" cy="4216539"/>
          </a:xfrm>
          <a:prstGeom prst="rect">
            <a:avLst/>
          </a:prstGeom>
        </p:spPr>
        <p:txBody>
          <a:bodyPr wrap="square">
            <a:spAutoFit/>
          </a:bodyPr>
          <a:lstStyle/>
          <a:p>
            <a:r>
              <a:rPr lang="en-US" sz="4400" b="1" dirty="0">
                <a:solidFill>
                  <a:srgbClr val="2A2A2A"/>
                </a:solidFill>
                <a:latin typeface="neue-haas-grotesk-display"/>
              </a:rPr>
              <a:t>Coronavirus stimulus package to exceed $6T, Larry Kudlow says</a:t>
            </a:r>
            <a:endParaRPr lang="ur-PK" sz="4400" b="1" dirty="0">
              <a:solidFill>
                <a:srgbClr val="2A2A2A"/>
              </a:solidFill>
              <a:latin typeface="neue-haas-grotesk-display"/>
            </a:endParaRPr>
          </a:p>
          <a:p>
            <a:r>
              <a:rPr lang="en-US" sz="2400" i="1" dirty="0">
                <a:solidFill>
                  <a:srgbClr val="0070C0"/>
                </a:solidFill>
                <a:hlinkClick r:id="rId3">
                  <a:extLst>
                    <a:ext uri="{A12FA001-AC4F-418D-AE19-62706E023703}">
                      <ahyp:hlinkClr xmlns:ahyp="http://schemas.microsoft.com/office/drawing/2018/hyperlinkcolor" val="tx"/>
                    </a:ext>
                  </a:extLst>
                </a:hlinkClick>
              </a:rPr>
              <a:t>https://nypost.com/2020/03/24/coronavirus-stimulus-package-to-exceed-6t-larry-kudlow-says/</a:t>
            </a:r>
            <a:endParaRPr lang="en-US" sz="5400" b="1" dirty="0">
              <a:solidFill>
                <a:srgbClr val="0070C0"/>
              </a:solidFill>
              <a:latin typeface="neue-haas-grotesk-display"/>
            </a:endParaRPr>
          </a:p>
          <a:p>
            <a:endParaRPr lang="en-US" sz="4400" b="1" dirty="0">
              <a:solidFill>
                <a:srgbClr val="2A2A2A"/>
              </a:solidFill>
              <a:latin typeface="neue-haas-grotesk-display"/>
            </a:endParaRPr>
          </a:p>
          <a:p>
            <a:pPr algn="r"/>
            <a:r>
              <a:rPr lang="ur-PK" sz="4400" b="1" dirty="0">
                <a:solidFill>
                  <a:srgbClr val="2A2A2A"/>
                </a:solidFill>
                <a:latin typeface="neue-haas-grotesk-display"/>
              </a:rPr>
              <a:t>طرح بودج</a:t>
            </a:r>
            <a:r>
              <a:rPr lang="fa-IR" sz="4400" b="1" dirty="0">
                <a:solidFill>
                  <a:srgbClr val="2A2A2A"/>
                </a:solidFill>
                <a:latin typeface="neue-haas-grotesk-display"/>
              </a:rPr>
              <a:t>ه</a:t>
            </a:r>
            <a:r>
              <a:rPr lang="ur-PK" sz="4400" b="1" dirty="0">
                <a:solidFill>
                  <a:srgbClr val="2A2A2A"/>
                </a:solidFill>
                <a:latin typeface="neue-haas-grotesk-display"/>
              </a:rPr>
              <a:t> کرونا یک سال قبل از کرونا اتفاق افتاد</a:t>
            </a:r>
            <a:endParaRPr lang="en-US" sz="4400" dirty="0">
              <a:solidFill>
                <a:srgbClr val="2A2A2A"/>
              </a:solidFill>
              <a:latin typeface="neue-haas-grotesk-display"/>
            </a:endParaRPr>
          </a:p>
        </p:txBody>
      </p:sp>
    </p:spTree>
    <p:custDataLst>
      <p:tags r:id="rId1"/>
    </p:custDataLst>
    <p:extLst>
      <p:ext uri="{BB962C8B-B14F-4D97-AF65-F5344CB8AC3E}">
        <p14:creationId xmlns:p14="http://schemas.microsoft.com/office/powerpoint/2010/main" val="8008067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896284F-C9F2-482A-82C7-10B5BFE655D0}"/>
              </a:ext>
            </a:extLst>
          </p:cNvPr>
          <p:cNvSpPr/>
          <p:nvPr/>
        </p:nvSpPr>
        <p:spPr>
          <a:xfrm>
            <a:off x="1937657" y="362635"/>
            <a:ext cx="8564880" cy="954107"/>
          </a:xfrm>
          <a:prstGeom prst="rect">
            <a:avLst/>
          </a:prstGeom>
        </p:spPr>
        <p:txBody>
          <a:bodyPr wrap="square">
            <a:spAutoFit/>
          </a:bodyPr>
          <a:lstStyle/>
          <a:p>
            <a:r>
              <a:rPr lang="en-US" sz="2800" dirty="0">
                <a:latin typeface="Tahoma" panose="020B0604030504040204" pitchFamily="34" charset="0"/>
                <a:hlinkClick r:id="rId3"/>
              </a:rPr>
              <a:t>https://www.congress.gov/bill/116th-congress/house-bill/748/actions</a:t>
            </a:r>
            <a:r>
              <a:rPr lang="en-US" sz="2800" dirty="0">
                <a:latin typeface="Tahoma" panose="020B0604030504040204" pitchFamily="34" charset="0"/>
              </a:rPr>
              <a:t>	</a:t>
            </a:r>
            <a:endParaRPr lang="en-US" sz="2800" dirty="0"/>
          </a:p>
        </p:txBody>
      </p:sp>
      <p:graphicFrame>
        <p:nvGraphicFramePr>
          <p:cNvPr id="4" name="Table 3">
            <a:extLst>
              <a:ext uri="{FF2B5EF4-FFF2-40B4-BE49-F238E27FC236}">
                <a16:creationId xmlns:a16="http://schemas.microsoft.com/office/drawing/2014/main" id="{BE3AA55B-0F21-4B4D-829E-C351C02CF20C}"/>
              </a:ext>
            </a:extLst>
          </p:cNvPr>
          <p:cNvGraphicFramePr>
            <a:graphicFrameLocks noGrp="1"/>
          </p:cNvGraphicFramePr>
          <p:nvPr>
            <p:extLst>
              <p:ext uri="{D42A27DB-BD31-4B8C-83A1-F6EECF244321}">
                <p14:modId xmlns:p14="http://schemas.microsoft.com/office/powerpoint/2010/main" val="4253243617"/>
              </p:ext>
            </p:extLst>
          </p:nvPr>
        </p:nvGraphicFramePr>
        <p:xfrm>
          <a:off x="1139670" y="1544320"/>
          <a:ext cx="9912660" cy="4775200"/>
        </p:xfrm>
        <a:graphic>
          <a:graphicData uri="http://schemas.openxmlformats.org/drawingml/2006/table">
            <a:tbl>
              <a:tblPr/>
              <a:tblGrid>
                <a:gridCol w="1406616">
                  <a:extLst>
                    <a:ext uri="{9D8B030D-6E8A-4147-A177-3AD203B41FA5}">
                      <a16:colId xmlns:a16="http://schemas.microsoft.com/office/drawing/2014/main" val="3788456063"/>
                    </a:ext>
                  </a:extLst>
                </a:gridCol>
                <a:gridCol w="8506044">
                  <a:extLst>
                    <a:ext uri="{9D8B030D-6E8A-4147-A177-3AD203B41FA5}">
                      <a16:colId xmlns:a16="http://schemas.microsoft.com/office/drawing/2014/main" val="3837284874"/>
                    </a:ext>
                  </a:extLst>
                </a:gridCol>
              </a:tblGrid>
              <a:tr h="0">
                <a:tc>
                  <a:txBody>
                    <a:bodyPr/>
                    <a:lstStyle/>
                    <a:p>
                      <a:pPr marL="0" marR="0" fontAlgn="t">
                        <a:spcBef>
                          <a:spcPts val="0"/>
                        </a:spcBef>
                        <a:spcAft>
                          <a:spcPts val="0"/>
                        </a:spcAft>
                      </a:pPr>
                      <a:r>
                        <a:rPr lang="en-US" sz="2000" b="1">
                          <a:solidFill>
                            <a:srgbClr val="333333"/>
                          </a:solidFill>
                          <a:effectLst/>
                          <a:latin typeface="Arial" panose="020B0604020202020204" pitchFamily="34" charset="0"/>
                        </a:rPr>
                        <a:t>Date</a:t>
                      </a:r>
                      <a:endParaRPr lang="en-US" sz="2000">
                        <a:solidFill>
                          <a:srgbClr val="333333"/>
                        </a:solidFill>
                        <a:effectLst/>
                        <a:latin typeface="Arial" panose="020B0604020202020204" pitchFamily="34" charset="0"/>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5F5F5"/>
                    </a:solidFill>
                  </a:tcPr>
                </a:tc>
                <a:tc>
                  <a:txBody>
                    <a:bodyPr/>
                    <a:lstStyle/>
                    <a:p>
                      <a:pPr marL="0" marR="0" fontAlgn="t">
                        <a:spcBef>
                          <a:spcPts val="0"/>
                        </a:spcBef>
                        <a:spcAft>
                          <a:spcPts val="0"/>
                        </a:spcAft>
                      </a:pPr>
                      <a:r>
                        <a:rPr lang="en-US" sz="2000" b="1" dirty="0">
                          <a:solidFill>
                            <a:srgbClr val="333333"/>
                          </a:solidFill>
                          <a:effectLst/>
                          <a:latin typeface="Arial" panose="020B0604020202020204" pitchFamily="34" charset="0"/>
                        </a:rPr>
                        <a:t>Actions Overview</a:t>
                      </a:r>
                      <a:endParaRPr lang="en-US" sz="2000" dirty="0">
                        <a:solidFill>
                          <a:srgbClr val="333333"/>
                        </a:solidFill>
                        <a:effectLst/>
                        <a:latin typeface="Arial" panose="020B0604020202020204" pitchFamily="34" charset="0"/>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5F5F5"/>
                    </a:solidFill>
                  </a:tcPr>
                </a:tc>
                <a:extLst>
                  <a:ext uri="{0D108BD9-81ED-4DB2-BD59-A6C34878D82A}">
                    <a16:rowId xmlns:a16="http://schemas.microsoft.com/office/drawing/2014/main" val="1959164164"/>
                  </a:ext>
                </a:extLst>
              </a:tr>
              <a:tr h="0">
                <a:tc>
                  <a:txBody>
                    <a:bodyPr/>
                    <a:lstStyle/>
                    <a:p>
                      <a:pPr marL="0" marR="0" fontAlgn="t">
                        <a:spcBef>
                          <a:spcPts val="0"/>
                        </a:spcBef>
                        <a:spcAft>
                          <a:spcPts val="0"/>
                        </a:spcAft>
                      </a:pPr>
                      <a:r>
                        <a:rPr lang="en-US" sz="2000">
                          <a:solidFill>
                            <a:srgbClr val="333333"/>
                          </a:solidFill>
                          <a:effectLst/>
                          <a:latin typeface="Arial" panose="020B0604020202020204" pitchFamily="34" charset="0"/>
                        </a:rPr>
                        <a:t>03/27/2020</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FFFFF"/>
                    </a:solidFill>
                  </a:tcPr>
                </a:tc>
                <a:tc>
                  <a:txBody>
                    <a:bodyPr/>
                    <a:lstStyle/>
                    <a:p>
                      <a:pPr marL="0" marR="0" fontAlgn="t">
                        <a:spcBef>
                          <a:spcPts val="0"/>
                        </a:spcBef>
                        <a:spcAft>
                          <a:spcPts val="0"/>
                        </a:spcAft>
                      </a:pPr>
                      <a:r>
                        <a:rPr lang="en-US" sz="2000">
                          <a:solidFill>
                            <a:srgbClr val="333333"/>
                          </a:solidFill>
                          <a:effectLst/>
                          <a:latin typeface="Arial" panose="020B0604020202020204" pitchFamily="34" charset="0"/>
                        </a:rPr>
                        <a:t>Became Public Law No: 116-136.</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FFFFF"/>
                    </a:solidFill>
                  </a:tcPr>
                </a:tc>
                <a:extLst>
                  <a:ext uri="{0D108BD9-81ED-4DB2-BD59-A6C34878D82A}">
                    <a16:rowId xmlns:a16="http://schemas.microsoft.com/office/drawing/2014/main" val="2179242356"/>
                  </a:ext>
                </a:extLst>
              </a:tr>
              <a:tr h="0">
                <a:tc>
                  <a:txBody>
                    <a:bodyPr/>
                    <a:lstStyle/>
                    <a:p>
                      <a:pPr marL="0" marR="0" fontAlgn="t">
                        <a:spcBef>
                          <a:spcPts val="0"/>
                        </a:spcBef>
                        <a:spcAft>
                          <a:spcPts val="0"/>
                        </a:spcAft>
                      </a:pPr>
                      <a:r>
                        <a:rPr lang="en-US" sz="2000">
                          <a:solidFill>
                            <a:srgbClr val="333333"/>
                          </a:solidFill>
                          <a:effectLst/>
                          <a:latin typeface="Arial" panose="020B0604020202020204" pitchFamily="34" charset="0"/>
                        </a:rPr>
                        <a:t>03/27/2020</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FFFFF"/>
                    </a:solidFill>
                  </a:tcPr>
                </a:tc>
                <a:tc>
                  <a:txBody>
                    <a:bodyPr/>
                    <a:lstStyle/>
                    <a:p>
                      <a:pPr marL="0" marR="0" fontAlgn="t">
                        <a:spcBef>
                          <a:spcPts val="0"/>
                        </a:spcBef>
                        <a:spcAft>
                          <a:spcPts val="0"/>
                        </a:spcAft>
                      </a:pPr>
                      <a:r>
                        <a:rPr lang="en-US" sz="2000">
                          <a:solidFill>
                            <a:srgbClr val="333333"/>
                          </a:solidFill>
                          <a:effectLst/>
                          <a:latin typeface="Arial" panose="020B0604020202020204" pitchFamily="34" charset="0"/>
                        </a:rPr>
                        <a:t>Signed by President.</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FFFFF"/>
                    </a:solidFill>
                  </a:tcPr>
                </a:tc>
                <a:extLst>
                  <a:ext uri="{0D108BD9-81ED-4DB2-BD59-A6C34878D82A}">
                    <a16:rowId xmlns:a16="http://schemas.microsoft.com/office/drawing/2014/main" val="2483289940"/>
                  </a:ext>
                </a:extLst>
              </a:tr>
              <a:tr h="0">
                <a:tc>
                  <a:txBody>
                    <a:bodyPr/>
                    <a:lstStyle/>
                    <a:p>
                      <a:pPr marL="0" marR="0" fontAlgn="t">
                        <a:spcBef>
                          <a:spcPts val="0"/>
                        </a:spcBef>
                        <a:spcAft>
                          <a:spcPts val="0"/>
                        </a:spcAft>
                      </a:pPr>
                      <a:r>
                        <a:rPr lang="en-US" sz="2000">
                          <a:solidFill>
                            <a:srgbClr val="333333"/>
                          </a:solidFill>
                          <a:effectLst/>
                          <a:latin typeface="Arial" panose="020B0604020202020204" pitchFamily="34" charset="0"/>
                        </a:rPr>
                        <a:t>03/27/2020</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FFFFF"/>
                    </a:solidFill>
                  </a:tcPr>
                </a:tc>
                <a:tc>
                  <a:txBody>
                    <a:bodyPr/>
                    <a:lstStyle/>
                    <a:p>
                      <a:pPr marL="0" marR="0" fontAlgn="t">
                        <a:spcBef>
                          <a:spcPts val="0"/>
                        </a:spcBef>
                        <a:spcAft>
                          <a:spcPts val="0"/>
                        </a:spcAft>
                      </a:pPr>
                      <a:r>
                        <a:rPr lang="en-US" sz="2000">
                          <a:solidFill>
                            <a:srgbClr val="333333"/>
                          </a:solidFill>
                          <a:effectLst/>
                          <a:latin typeface="Arial" panose="020B0604020202020204" pitchFamily="34" charset="0"/>
                        </a:rPr>
                        <a:t>Presented to President.</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FFFFF"/>
                    </a:solidFill>
                  </a:tcPr>
                </a:tc>
                <a:extLst>
                  <a:ext uri="{0D108BD9-81ED-4DB2-BD59-A6C34878D82A}">
                    <a16:rowId xmlns:a16="http://schemas.microsoft.com/office/drawing/2014/main" val="225040933"/>
                  </a:ext>
                </a:extLst>
              </a:tr>
              <a:tr h="0">
                <a:tc>
                  <a:txBody>
                    <a:bodyPr/>
                    <a:lstStyle/>
                    <a:p>
                      <a:pPr marL="0" marR="0" fontAlgn="t">
                        <a:spcBef>
                          <a:spcPts val="0"/>
                        </a:spcBef>
                        <a:spcAft>
                          <a:spcPts val="0"/>
                        </a:spcAft>
                      </a:pPr>
                      <a:r>
                        <a:rPr lang="en-US" sz="2000" dirty="0">
                          <a:solidFill>
                            <a:srgbClr val="333333"/>
                          </a:solidFill>
                          <a:effectLst/>
                          <a:latin typeface="Arial" panose="020B0604020202020204" pitchFamily="34" charset="0"/>
                        </a:rPr>
                        <a:t>03/27/2020</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FFFFF"/>
                    </a:solidFill>
                  </a:tcPr>
                </a:tc>
                <a:tc>
                  <a:txBody>
                    <a:bodyPr/>
                    <a:lstStyle/>
                    <a:p>
                      <a:pPr marL="0" marR="0" fontAlgn="t">
                        <a:spcBef>
                          <a:spcPts val="0"/>
                        </a:spcBef>
                        <a:spcAft>
                          <a:spcPts val="0"/>
                        </a:spcAft>
                      </a:pPr>
                      <a:r>
                        <a:rPr lang="en-US" sz="2000" dirty="0">
                          <a:solidFill>
                            <a:srgbClr val="333333"/>
                          </a:solidFill>
                          <a:effectLst/>
                          <a:latin typeface="Arial" panose="020B0604020202020204" pitchFamily="34" charset="0"/>
                        </a:rPr>
                        <a:t>Resolving differences -- House actions: On motion that the House agree to the Senate amendment Agreed to by voice vote.</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FFFFF"/>
                    </a:solidFill>
                  </a:tcPr>
                </a:tc>
                <a:extLst>
                  <a:ext uri="{0D108BD9-81ED-4DB2-BD59-A6C34878D82A}">
                    <a16:rowId xmlns:a16="http://schemas.microsoft.com/office/drawing/2014/main" val="791242881"/>
                  </a:ext>
                </a:extLst>
              </a:tr>
              <a:tr h="0">
                <a:tc>
                  <a:txBody>
                    <a:bodyPr/>
                    <a:lstStyle/>
                    <a:p>
                      <a:pPr marL="0" marR="0" fontAlgn="t">
                        <a:spcBef>
                          <a:spcPts val="0"/>
                        </a:spcBef>
                        <a:spcAft>
                          <a:spcPts val="0"/>
                        </a:spcAft>
                      </a:pPr>
                      <a:r>
                        <a:rPr lang="en-US" sz="2000">
                          <a:solidFill>
                            <a:srgbClr val="333333"/>
                          </a:solidFill>
                          <a:effectLst/>
                          <a:latin typeface="Arial" panose="020B0604020202020204" pitchFamily="34" charset="0"/>
                        </a:rPr>
                        <a:t>03/25/2020</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FFFFF"/>
                    </a:solidFill>
                  </a:tcPr>
                </a:tc>
                <a:tc>
                  <a:txBody>
                    <a:bodyPr/>
                    <a:lstStyle/>
                    <a:p>
                      <a:pPr marL="0" marR="0" fontAlgn="t">
                        <a:spcBef>
                          <a:spcPts val="0"/>
                        </a:spcBef>
                        <a:spcAft>
                          <a:spcPts val="0"/>
                        </a:spcAft>
                      </a:pPr>
                      <a:r>
                        <a:rPr lang="en-US" sz="2000" dirty="0">
                          <a:solidFill>
                            <a:srgbClr val="333333"/>
                          </a:solidFill>
                          <a:effectLst/>
                          <a:latin typeface="Arial" panose="020B0604020202020204" pitchFamily="34" charset="0"/>
                        </a:rPr>
                        <a:t>Passed/agreed to in Senate: Passed Senate, under the order of 3/25/20, having achieved 60 votes in the affirmative, with an amendment by Yea-Nay Vote. 96 - 0. </a:t>
                      </a:r>
                      <a:r>
                        <a:rPr lang="en-US" sz="2000" dirty="0">
                          <a:effectLst/>
                          <a:latin typeface="Arial" panose="020B0604020202020204" pitchFamily="34" charset="0"/>
                          <a:hlinkClick r:id="rId4"/>
                        </a:rPr>
                        <a:t>Record Vote Number: 80</a:t>
                      </a:r>
                      <a:r>
                        <a:rPr lang="en-US" sz="2000" dirty="0">
                          <a:solidFill>
                            <a:srgbClr val="333333"/>
                          </a:solidFill>
                          <a:effectLst/>
                          <a:latin typeface="Arial" panose="020B0604020202020204" pitchFamily="34" charset="0"/>
                        </a:rPr>
                        <a:t>.</a:t>
                      </a:r>
                      <a:endParaRPr lang="en-US" sz="2000" dirty="0">
                        <a:effectLst/>
                        <a:latin typeface="Arial" panose="020B0604020202020204" pitchFamily="34" charset="0"/>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FFFFF"/>
                    </a:solidFill>
                  </a:tcPr>
                </a:tc>
                <a:extLst>
                  <a:ext uri="{0D108BD9-81ED-4DB2-BD59-A6C34878D82A}">
                    <a16:rowId xmlns:a16="http://schemas.microsoft.com/office/drawing/2014/main" val="4110241192"/>
                  </a:ext>
                </a:extLst>
              </a:tr>
              <a:tr h="0">
                <a:tc>
                  <a:txBody>
                    <a:bodyPr/>
                    <a:lstStyle/>
                    <a:p>
                      <a:pPr marL="0" marR="0" fontAlgn="t">
                        <a:spcBef>
                          <a:spcPts val="0"/>
                        </a:spcBef>
                        <a:spcAft>
                          <a:spcPts val="0"/>
                        </a:spcAft>
                      </a:pPr>
                      <a:r>
                        <a:rPr lang="en-US" sz="2000">
                          <a:solidFill>
                            <a:srgbClr val="333333"/>
                          </a:solidFill>
                          <a:effectLst/>
                          <a:latin typeface="Arial" panose="020B0604020202020204" pitchFamily="34" charset="0"/>
                        </a:rPr>
                        <a:t>07/17/2019</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FFFFF"/>
                    </a:solidFill>
                  </a:tcPr>
                </a:tc>
                <a:tc>
                  <a:txBody>
                    <a:bodyPr/>
                    <a:lstStyle/>
                    <a:p>
                      <a:pPr marL="0" marR="0" fontAlgn="t">
                        <a:spcBef>
                          <a:spcPts val="0"/>
                        </a:spcBef>
                        <a:spcAft>
                          <a:spcPts val="0"/>
                        </a:spcAft>
                      </a:pPr>
                      <a:r>
                        <a:rPr lang="en-US" sz="2000">
                          <a:solidFill>
                            <a:srgbClr val="333333"/>
                          </a:solidFill>
                          <a:effectLst/>
                          <a:latin typeface="Arial" panose="020B0604020202020204" pitchFamily="34" charset="0"/>
                        </a:rPr>
                        <a:t>Passed/agreed to in House: On motion to suspend the rules and pass the bill, as amended Agreed to by the Yeas and Nays: (2/3 required): 419 - 6 (</a:t>
                      </a:r>
                      <a:r>
                        <a:rPr lang="en-US" sz="2000">
                          <a:effectLst/>
                          <a:latin typeface="Arial" panose="020B0604020202020204" pitchFamily="34" charset="0"/>
                          <a:hlinkClick r:id="rId5"/>
                        </a:rPr>
                        <a:t>Roll no. 493</a:t>
                      </a:r>
                      <a:r>
                        <a:rPr lang="en-US" sz="2000">
                          <a:solidFill>
                            <a:srgbClr val="333333"/>
                          </a:solidFill>
                          <a:effectLst/>
                          <a:latin typeface="Arial" panose="020B0604020202020204" pitchFamily="34" charset="0"/>
                        </a:rPr>
                        <a:t>).(text: CR </a:t>
                      </a:r>
                      <a:r>
                        <a:rPr lang="en-US" sz="2000">
                          <a:effectLst/>
                          <a:latin typeface="Arial" panose="020B0604020202020204" pitchFamily="34" charset="0"/>
                          <a:hlinkClick r:id="rId6"/>
                        </a:rPr>
                        <a:t>H5958-5959</a:t>
                      </a:r>
                      <a:r>
                        <a:rPr lang="en-US" sz="2000">
                          <a:solidFill>
                            <a:srgbClr val="333333"/>
                          </a:solidFill>
                          <a:effectLst/>
                          <a:latin typeface="Arial" panose="020B0604020202020204" pitchFamily="34" charset="0"/>
                        </a:rPr>
                        <a:t>)</a:t>
                      </a:r>
                      <a:endParaRPr lang="en-US" sz="2000">
                        <a:effectLst/>
                        <a:latin typeface="Arial" panose="020B0604020202020204" pitchFamily="34" charset="0"/>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FFFFF"/>
                    </a:solidFill>
                  </a:tcPr>
                </a:tc>
                <a:extLst>
                  <a:ext uri="{0D108BD9-81ED-4DB2-BD59-A6C34878D82A}">
                    <a16:rowId xmlns:a16="http://schemas.microsoft.com/office/drawing/2014/main" val="520194551"/>
                  </a:ext>
                </a:extLst>
              </a:tr>
              <a:tr h="0">
                <a:tc>
                  <a:txBody>
                    <a:bodyPr/>
                    <a:lstStyle/>
                    <a:p>
                      <a:pPr marL="0" marR="0" fontAlgn="t">
                        <a:spcBef>
                          <a:spcPts val="0"/>
                        </a:spcBef>
                        <a:spcAft>
                          <a:spcPts val="0"/>
                        </a:spcAft>
                      </a:pPr>
                      <a:r>
                        <a:rPr lang="en-US" sz="2000" dirty="0">
                          <a:solidFill>
                            <a:srgbClr val="333333"/>
                          </a:solidFill>
                          <a:effectLst/>
                          <a:latin typeface="Arial" panose="020B0604020202020204" pitchFamily="34" charset="0"/>
                        </a:rPr>
                        <a:t>01/24/2019</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FFFFF"/>
                    </a:solidFill>
                  </a:tcPr>
                </a:tc>
                <a:tc>
                  <a:txBody>
                    <a:bodyPr/>
                    <a:lstStyle/>
                    <a:p>
                      <a:pPr marL="0" marR="0" fontAlgn="t">
                        <a:spcBef>
                          <a:spcPts val="0"/>
                        </a:spcBef>
                        <a:spcAft>
                          <a:spcPts val="0"/>
                        </a:spcAft>
                      </a:pPr>
                      <a:r>
                        <a:rPr lang="en-US" sz="2000" dirty="0">
                          <a:solidFill>
                            <a:srgbClr val="333333"/>
                          </a:solidFill>
                          <a:effectLst/>
                          <a:latin typeface="Arial" panose="020B0604020202020204" pitchFamily="34" charset="0"/>
                        </a:rPr>
                        <a:t>Introduced in House</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FFFFFF"/>
                    </a:solidFill>
                  </a:tcPr>
                </a:tc>
                <a:extLst>
                  <a:ext uri="{0D108BD9-81ED-4DB2-BD59-A6C34878D82A}">
                    <a16:rowId xmlns:a16="http://schemas.microsoft.com/office/drawing/2014/main" val="1563111711"/>
                  </a:ext>
                </a:extLst>
              </a:tr>
            </a:tbl>
          </a:graphicData>
        </a:graphic>
      </p:graphicFrame>
      <p:sp>
        <p:nvSpPr>
          <p:cNvPr id="5" name="Oval 4">
            <a:extLst>
              <a:ext uri="{FF2B5EF4-FFF2-40B4-BE49-F238E27FC236}">
                <a16:creationId xmlns:a16="http://schemas.microsoft.com/office/drawing/2014/main" id="{0B375716-B83C-4716-9A51-276994D2BE38}"/>
              </a:ext>
            </a:extLst>
          </p:cNvPr>
          <p:cNvSpPr/>
          <p:nvPr/>
        </p:nvSpPr>
        <p:spPr>
          <a:xfrm>
            <a:off x="927463" y="2364377"/>
            <a:ext cx="1698171" cy="431074"/>
          </a:xfrm>
          <a:prstGeom prst="ellipse">
            <a:avLst/>
          </a:prstGeom>
          <a:noFill/>
          <a:ln w="57150">
            <a:solidFill>
              <a:srgbClr val="C0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6" name="Oval 5">
            <a:extLst>
              <a:ext uri="{FF2B5EF4-FFF2-40B4-BE49-F238E27FC236}">
                <a16:creationId xmlns:a16="http://schemas.microsoft.com/office/drawing/2014/main" id="{688F9F61-4F15-423E-930A-F0DD729C503C}"/>
              </a:ext>
            </a:extLst>
          </p:cNvPr>
          <p:cNvSpPr/>
          <p:nvPr/>
        </p:nvSpPr>
        <p:spPr>
          <a:xfrm>
            <a:off x="927463" y="5888446"/>
            <a:ext cx="1698171" cy="431074"/>
          </a:xfrm>
          <a:prstGeom prst="ellipse">
            <a:avLst/>
          </a:prstGeom>
          <a:noFill/>
          <a:ln w="57150">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9401604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896284F-C9F2-482A-82C7-10B5BFE655D0}"/>
              </a:ext>
            </a:extLst>
          </p:cNvPr>
          <p:cNvSpPr/>
          <p:nvPr/>
        </p:nvSpPr>
        <p:spPr>
          <a:xfrm>
            <a:off x="1937657" y="362635"/>
            <a:ext cx="8564880" cy="707886"/>
          </a:xfrm>
          <a:prstGeom prst="rect">
            <a:avLst/>
          </a:prstGeom>
        </p:spPr>
        <p:txBody>
          <a:bodyPr wrap="square">
            <a:spAutoFit/>
          </a:bodyPr>
          <a:lstStyle/>
          <a:p>
            <a:pPr algn="r" rtl="1"/>
            <a:r>
              <a:rPr lang="ur-PK" sz="4000" dirty="0">
                <a:latin typeface="Tahoma" panose="020B0604030504040204" pitchFamily="34" charset="0"/>
              </a:rPr>
              <a:t>مرگ و میر کرونا کمتر از یک درصد است</a:t>
            </a:r>
            <a:endParaRPr lang="en-US" sz="4000" dirty="0"/>
          </a:p>
        </p:txBody>
      </p:sp>
      <p:sp>
        <p:nvSpPr>
          <p:cNvPr id="2" name="Rectangle 1">
            <a:extLst>
              <a:ext uri="{FF2B5EF4-FFF2-40B4-BE49-F238E27FC236}">
                <a16:creationId xmlns:a16="http://schemas.microsoft.com/office/drawing/2014/main" id="{0F4FB89B-A0B6-4D5B-82EE-C5BE5F2C0E33}"/>
              </a:ext>
            </a:extLst>
          </p:cNvPr>
          <p:cNvSpPr/>
          <p:nvPr/>
        </p:nvSpPr>
        <p:spPr>
          <a:xfrm>
            <a:off x="1937657" y="1324094"/>
            <a:ext cx="8797152" cy="523220"/>
          </a:xfrm>
          <a:prstGeom prst="rect">
            <a:avLst/>
          </a:prstGeom>
        </p:spPr>
        <p:txBody>
          <a:bodyPr wrap="none">
            <a:spAutoFit/>
          </a:bodyPr>
          <a:lstStyle/>
          <a:p>
            <a:pPr rtl="1"/>
            <a:r>
              <a:rPr lang="en-US" sz="2800" dirty="0">
                <a:latin typeface="Tahoma" panose="020B0604030504040204" pitchFamily="34" charset="0"/>
                <a:hlinkClick r:id="rId3"/>
              </a:rPr>
              <a:t>https://www.nature.com/articles/d41586-020-01738-2</a:t>
            </a:r>
            <a:endParaRPr lang="en-US" sz="2800" dirty="0">
              <a:latin typeface="Tahoma" panose="020B0604030504040204" pitchFamily="34" charset="0"/>
            </a:endParaRPr>
          </a:p>
        </p:txBody>
      </p:sp>
      <p:pic>
        <p:nvPicPr>
          <p:cNvPr id="8194" name="Picture 2" descr="How deadly is SARS-CoV-2: Bar chart showing five estimates of the infection fatality rate for SARS-CoV-2.">
            <a:extLst>
              <a:ext uri="{FF2B5EF4-FFF2-40B4-BE49-F238E27FC236}">
                <a16:creationId xmlns:a16="http://schemas.microsoft.com/office/drawing/2014/main" id="{FA198482-6392-4813-809A-BEEBC2F3C9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8500" y="1847314"/>
            <a:ext cx="5715000" cy="46672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5028290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896284F-C9F2-482A-82C7-10B5BFE655D0}"/>
              </a:ext>
            </a:extLst>
          </p:cNvPr>
          <p:cNvSpPr/>
          <p:nvPr/>
        </p:nvSpPr>
        <p:spPr>
          <a:xfrm>
            <a:off x="1937657" y="362635"/>
            <a:ext cx="8564880" cy="707886"/>
          </a:xfrm>
          <a:prstGeom prst="rect">
            <a:avLst/>
          </a:prstGeom>
        </p:spPr>
        <p:txBody>
          <a:bodyPr wrap="square">
            <a:spAutoFit/>
          </a:bodyPr>
          <a:lstStyle/>
          <a:p>
            <a:pPr algn="r" rtl="1"/>
            <a:r>
              <a:rPr lang="ur-PK" sz="4000" dirty="0">
                <a:latin typeface="Tahoma" panose="020B0604030504040204" pitchFamily="34" charset="0"/>
              </a:rPr>
              <a:t>مرگ و میر کرونا کمتر از یک درصد است</a:t>
            </a:r>
            <a:endParaRPr lang="en-US" sz="4000" dirty="0"/>
          </a:p>
        </p:txBody>
      </p:sp>
      <p:sp>
        <p:nvSpPr>
          <p:cNvPr id="2" name="Rectangle 1">
            <a:extLst>
              <a:ext uri="{FF2B5EF4-FFF2-40B4-BE49-F238E27FC236}">
                <a16:creationId xmlns:a16="http://schemas.microsoft.com/office/drawing/2014/main" id="{0F4FB89B-A0B6-4D5B-82EE-C5BE5F2C0E33}"/>
              </a:ext>
            </a:extLst>
          </p:cNvPr>
          <p:cNvSpPr/>
          <p:nvPr/>
        </p:nvSpPr>
        <p:spPr>
          <a:xfrm>
            <a:off x="1008017" y="1400294"/>
            <a:ext cx="15480520" cy="523220"/>
          </a:xfrm>
          <a:prstGeom prst="rect">
            <a:avLst/>
          </a:prstGeom>
        </p:spPr>
        <p:txBody>
          <a:bodyPr wrap="none">
            <a:spAutoFit/>
          </a:bodyPr>
          <a:lstStyle/>
          <a:p>
            <a:pPr rtl="1"/>
            <a:r>
              <a:rPr lang="en-US" sz="2800" dirty="0">
                <a:solidFill>
                  <a:srgbClr val="002060"/>
                </a:solidFill>
                <a:hlinkClick r:id="rId3">
                  <a:extLst>
                    <a:ext uri="{A12FA001-AC4F-418D-AE19-62706E023703}">
                      <ahyp:hlinkClr xmlns:ahyp="http://schemas.microsoft.com/office/drawing/2018/hyperlinkcolor" val="tx"/>
                    </a:ext>
                  </a:extLst>
                </a:hlinkClick>
              </a:rPr>
              <a:t>https://www.nytimes.com/2020/05/14/opinion/coronavirus-research-misinformation.html</a:t>
            </a:r>
            <a:endParaRPr lang="en-US" sz="2800" dirty="0">
              <a:solidFill>
                <a:srgbClr val="002060"/>
              </a:solidFill>
              <a:latin typeface="Tahoma" panose="020B0604030504040204" pitchFamily="34" charset="0"/>
            </a:endParaRPr>
          </a:p>
        </p:txBody>
      </p:sp>
      <p:sp>
        <p:nvSpPr>
          <p:cNvPr id="4" name="Rectangle 3">
            <a:extLst>
              <a:ext uri="{FF2B5EF4-FFF2-40B4-BE49-F238E27FC236}">
                <a16:creationId xmlns:a16="http://schemas.microsoft.com/office/drawing/2014/main" id="{885CCDDB-8132-4702-A6F3-A5F49040C61D}"/>
              </a:ext>
            </a:extLst>
          </p:cNvPr>
          <p:cNvSpPr/>
          <p:nvPr/>
        </p:nvSpPr>
        <p:spPr>
          <a:xfrm>
            <a:off x="1495438" y="1923514"/>
            <a:ext cx="9449318" cy="523220"/>
          </a:xfrm>
          <a:prstGeom prst="rect">
            <a:avLst/>
          </a:prstGeom>
        </p:spPr>
        <p:txBody>
          <a:bodyPr wrap="none">
            <a:spAutoFit/>
          </a:bodyPr>
          <a:lstStyle/>
          <a:p>
            <a:r>
              <a:rPr lang="en-US" sz="2800" dirty="0">
                <a:solidFill>
                  <a:srgbClr val="333333"/>
                </a:solidFill>
                <a:latin typeface="nyt-imperial"/>
              </a:rPr>
              <a:t>The fatality rate for coronavirus might be as low as 0.12 percent</a:t>
            </a:r>
            <a:endParaRPr lang="en-US" sz="2800" dirty="0"/>
          </a:p>
        </p:txBody>
      </p:sp>
      <p:pic>
        <p:nvPicPr>
          <p:cNvPr id="5" name="Picture 4">
            <a:extLst>
              <a:ext uri="{FF2B5EF4-FFF2-40B4-BE49-F238E27FC236}">
                <a16:creationId xmlns:a16="http://schemas.microsoft.com/office/drawing/2014/main" id="{C62B1C99-7C09-428F-B756-74A48193D36E}"/>
              </a:ext>
            </a:extLst>
          </p:cNvPr>
          <p:cNvPicPr>
            <a:picLocks noChangeAspect="1"/>
          </p:cNvPicPr>
          <p:nvPr/>
        </p:nvPicPr>
        <p:blipFill>
          <a:blip r:embed="rId4"/>
          <a:stretch>
            <a:fillRect/>
          </a:stretch>
        </p:blipFill>
        <p:spPr>
          <a:xfrm>
            <a:off x="1596387" y="2631461"/>
            <a:ext cx="5691919" cy="2306209"/>
          </a:xfrm>
          <a:prstGeom prst="rect">
            <a:avLst/>
          </a:prstGeom>
        </p:spPr>
      </p:pic>
      <p:pic>
        <p:nvPicPr>
          <p:cNvPr id="6" name="Picture 5">
            <a:extLst>
              <a:ext uri="{FF2B5EF4-FFF2-40B4-BE49-F238E27FC236}">
                <a16:creationId xmlns:a16="http://schemas.microsoft.com/office/drawing/2014/main" id="{7CE6618A-3370-4E3C-9656-F22F1CE65F18}"/>
              </a:ext>
            </a:extLst>
          </p:cNvPr>
          <p:cNvPicPr>
            <a:picLocks noChangeAspect="1"/>
          </p:cNvPicPr>
          <p:nvPr/>
        </p:nvPicPr>
        <p:blipFill>
          <a:blip r:embed="rId5"/>
          <a:stretch>
            <a:fillRect/>
          </a:stretch>
        </p:blipFill>
        <p:spPr>
          <a:xfrm>
            <a:off x="5745410" y="4780626"/>
            <a:ext cx="5811061" cy="1714739"/>
          </a:xfrm>
          <a:prstGeom prst="rect">
            <a:avLst/>
          </a:prstGeom>
        </p:spPr>
      </p:pic>
    </p:spTree>
    <p:custDataLst>
      <p:tags r:id="rId1"/>
    </p:custDataLst>
    <p:extLst>
      <p:ext uri="{BB962C8B-B14F-4D97-AF65-F5344CB8AC3E}">
        <p14:creationId xmlns:p14="http://schemas.microsoft.com/office/powerpoint/2010/main" val="2425776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896284F-C9F2-482A-82C7-10B5BFE655D0}"/>
              </a:ext>
            </a:extLst>
          </p:cNvPr>
          <p:cNvSpPr/>
          <p:nvPr/>
        </p:nvSpPr>
        <p:spPr>
          <a:xfrm>
            <a:off x="2055222" y="1708108"/>
            <a:ext cx="8564880" cy="3170099"/>
          </a:xfrm>
          <a:prstGeom prst="rect">
            <a:avLst/>
          </a:prstGeom>
        </p:spPr>
        <p:txBody>
          <a:bodyPr wrap="square">
            <a:spAutoFit/>
            <a:scene3d>
              <a:camera prst="orthographicFront"/>
              <a:lightRig rig="harsh" dir="t"/>
            </a:scene3d>
            <a:sp3d extrusionH="57150" prstMaterial="matte">
              <a:bevelT w="63500" h="12700" prst="angle"/>
              <a:contourClr>
                <a:schemeClr val="bg1">
                  <a:lumMod val="65000"/>
                </a:schemeClr>
              </a:contourClr>
            </a:sp3d>
          </a:bodyPr>
          <a:lstStyle/>
          <a:p>
            <a:pPr algn="ctr" rtl="1"/>
            <a:r>
              <a:rPr lang="fa-IR" sz="4000" b="1" dirty="0">
                <a:ln/>
                <a:solidFill>
                  <a:schemeClr val="accent3"/>
                </a:solidFill>
              </a:rPr>
              <a:t>يَا أَيُّهَا الَّذِينَ آمَنُوا إِنْ جَاءَكُمْ فَاسِقٌ بِنَبَإٍ فَتَبَيَّنُوا </a:t>
            </a:r>
            <a:r>
              <a:rPr lang="ur-PK" sz="4000" b="1" dirty="0">
                <a:ln/>
                <a:solidFill>
                  <a:schemeClr val="accent3"/>
                </a:solidFill>
              </a:rPr>
              <a:t>(</a:t>
            </a:r>
            <a:r>
              <a:rPr lang="fa-IR" sz="4000" b="1" dirty="0">
                <a:ln/>
                <a:solidFill>
                  <a:schemeClr val="accent3"/>
                </a:solidFill>
              </a:rPr>
              <a:t>آیه 6 سوره حجرات</a:t>
            </a:r>
            <a:r>
              <a:rPr lang="ur-PK" sz="4000" b="1" dirty="0">
                <a:ln/>
                <a:solidFill>
                  <a:schemeClr val="accent3"/>
                </a:solidFill>
              </a:rPr>
              <a:t>)</a:t>
            </a:r>
          </a:p>
          <a:p>
            <a:pPr algn="ctr" rtl="1"/>
            <a:endParaRPr lang="ur-PK" sz="4000" b="1" dirty="0">
              <a:ln/>
              <a:solidFill>
                <a:schemeClr val="accent3"/>
              </a:solidFill>
            </a:endParaRPr>
          </a:p>
          <a:p>
            <a:pPr algn="ctr" rtl="1"/>
            <a:r>
              <a:rPr lang="fa-IR" sz="4000" b="1" dirty="0">
                <a:ln/>
                <a:solidFill>
                  <a:schemeClr val="accent3"/>
                </a:solidFill>
              </a:rPr>
              <a:t>ای مؤمنان، هر گاه فاسقی خبری برای شما آورد تحقیق کنید</a:t>
            </a:r>
            <a:endParaRPr lang="en-US" sz="7200" b="1" dirty="0">
              <a:ln/>
              <a:solidFill>
                <a:schemeClr val="accent3"/>
              </a:solidFill>
            </a:endParaRPr>
          </a:p>
        </p:txBody>
      </p:sp>
    </p:spTree>
    <p:custDataLst>
      <p:tags r:id="rId1"/>
    </p:custDataLst>
    <p:extLst>
      <p:ext uri="{BB962C8B-B14F-4D97-AF65-F5344CB8AC3E}">
        <p14:creationId xmlns:p14="http://schemas.microsoft.com/office/powerpoint/2010/main" val="38935331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0AB9991-306D-4D2B-8E3B-787C70930D21}"/>
              </a:ext>
            </a:extLst>
          </p:cNvPr>
          <p:cNvSpPr/>
          <p:nvPr/>
        </p:nvSpPr>
        <p:spPr>
          <a:xfrm>
            <a:off x="1996848" y="555010"/>
            <a:ext cx="9550717" cy="584775"/>
          </a:xfrm>
          <a:prstGeom prst="rect">
            <a:avLst/>
          </a:prstGeom>
        </p:spPr>
        <p:txBody>
          <a:bodyPr wrap="square">
            <a:spAutoFit/>
          </a:bodyPr>
          <a:lstStyle/>
          <a:p>
            <a:pPr algn="r" rtl="1"/>
            <a:r>
              <a:rPr lang="ur-PK" sz="3200" b="1" dirty="0">
                <a:latin typeface="Calibri" panose="020F0502020204030204" pitchFamily="34" charset="0"/>
              </a:rPr>
              <a:t>ترس و حشت خطرناک تر از کرونا است</a:t>
            </a:r>
            <a:endParaRPr lang="en-US" sz="3200" b="1" dirty="0"/>
          </a:p>
        </p:txBody>
      </p:sp>
      <p:sp>
        <p:nvSpPr>
          <p:cNvPr id="6" name="Content Placeholder 2">
            <a:extLst>
              <a:ext uri="{FF2B5EF4-FFF2-40B4-BE49-F238E27FC236}">
                <a16:creationId xmlns:a16="http://schemas.microsoft.com/office/drawing/2014/main" id="{EF5BD485-1F66-44CB-A80C-20C7C23E65C6}"/>
              </a:ext>
            </a:extLst>
          </p:cNvPr>
          <p:cNvSpPr>
            <a:spLocks noGrp="1"/>
          </p:cNvSpPr>
          <p:nvPr>
            <p:ph idx="1"/>
          </p:nvPr>
        </p:nvSpPr>
        <p:spPr>
          <a:xfrm>
            <a:off x="1953894" y="2821272"/>
            <a:ext cx="9550717" cy="3457582"/>
          </a:xfrm>
        </p:spPr>
        <p:txBody>
          <a:bodyPr>
            <a:normAutofit/>
          </a:bodyPr>
          <a:lstStyle/>
          <a:p>
            <a:r>
              <a:rPr lang="en-US" sz="2400" dirty="0"/>
              <a:t>Fear can be more harmful than the severe acute respiratory syndrome coronavirus 2 in controlling the corona virus disease 2019 epidemic</a:t>
            </a:r>
            <a:endParaRPr lang="ur-PK" sz="2400" dirty="0"/>
          </a:p>
          <a:p>
            <a:r>
              <a:rPr lang="en-US" sz="2400" dirty="0"/>
              <a:t>Anger, stress, dysregulation produces wear and tear on the lung</a:t>
            </a:r>
          </a:p>
          <a:p>
            <a:r>
              <a:rPr lang="en-US" sz="2400" dirty="0"/>
              <a:t>Immune status influences fear and anxiety responses in mice after acute stress exposure</a:t>
            </a:r>
          </a:p>
        </p:txBody>
      </p:sp>
      <p:sp>
        <p:nvSpPr>
          <p:cNvPr id="2" name="Rectangle 1">
            <a:extLst>
              <a:ext uri="{FF2B5EF4-FFF2-40B4-BE49-F238E27FC236}">
                <a16:creationId xmlns:a16="http://schemas.microsoft.com/office/drawing/2014/main" id="{4A50826A-22D5-4893-9887-98F760FC3FF8}"/>
              </a:ext>
            </a:extLst>
          </p:cNvPr>
          <p:cNvSpPr/>
          <p:nvPr/>
        </p:nvSpPr>
        <p:spPr>
          <a:xfrm>
            <a:off x="1953894" y="1292275"/>
            <a:ext cx="8820785" cy="1015663"/>
          </a:xfrm>
          <a:prstGeom prst="rect">
            <a:avLst/>
          </a:prstGeom>
        </p:spPr>
        <p:txBody>
          <a:bodyPr wrap="square">
            <a:spAutoFit/>
          </a:bodyPr>
          <a:lstStyle/>
          <a:p>
            <a:r>
              <a:rPr lang="en-US" sz="2000" dirty="0">
                <a:solidFill>
                  <a:srgbClr val="0070C0"/>
                </a:solidFill>
                <a:hlinkClick r:id="rId3">
                  <a:extLst>
                    <a:ext uri="{A12FA001-AC4F-418D-AE19-62706E023703}">
                      <ahyp:hlinkClr xmlns:ahyp="http://schemas.microsoft.com/office/drawing/2018/hyperlinkcolor" val="tx"/>
                    </a:ext>
                  </a:extLst>
                </a:hlinkClick>
              </a:rPr>
              <a:t>https://www.ncbi.nlm.nih.gov/pmc/articles/PMC7052559/</a:t>
            </a:r>
            <a:endParaRPr lang="ur-PK" sz="2000" dirty="0">
              <a:solidFill>
                <a:srgbClr val="0070C0"/>
              </a:solidFill>
            </a:endParaRPr>
          </a:p>
          <a:p>
            <a:r>
              <a:rPr lang="en-US" sz="2000" dirty="0">
                <a:solidFill>
                  <a:srgbClr val="0070C0"/>
                </a:solidFill>
                <a:hlinkClick r:id="rId4">
                  <a:extLst>
                    <a:ext uri="{A12FA001-AC4F-418D-AE19-62706E023703}">
                      <ahyp:hlinkClr xmlns:ahyp="http://schemas.microsoft.com/office/drawing/2018/hyperlinkcolor" val="tx"/>
                    </a:ext>
                  </a:extLst>
                </a:hlinkClick>
              </a:rPr>
              <a:t>https://www.ncbi.nlm.nih.gov/pmc/articles/PMC3989422/</a:t>
            </a:r>
            <a:endParaRPr lang="ur-PK" sz="2000" dirty="0">
              <a:solidFill>
                <a:srgbClr val="0070C0"/>
              </a:solidFill>
            </a:endParaRPr>
          </a:p>
          <a:p>
            <a:r>
              <a:rPr lang="en-US" sz="2000" dirty="0">
                <a:solidFill>
                  <a:srgbClr val="0070C0"/>
                </a:solidFill>
                <a:hlinkClick r:id="rId5">
                  <a:extLst>
                    <a:ext uri="{A12FA001-AC4F-418D-AE19-62706E023703}">
                      <ahyp:hlinkClr xmlns:ahyp="http://schemas.microsoft.com/office/drawing/2018/hyperlinkcolor" val="tx"/>
                    </a:ext>
                  </a:extLst>
                </a:hlinkClick>
              </a:rPr>
              <a:t>https://www.ncbi.nlm.nih.gov/pmc/articles/PMC2104758/</a:t>
            </a:r>
            <a:endParaRPr lang="en-US" sz="2000" dirty="0">
              <a:solidFill>
                <a:srgbClr val="0070C0"/>
              </a:solidFill>
            </a:endParaRPr>
          </a:p>
        </p:txBody>
      </p:sp>
    </p:spTree>
    <p:custDataLst>
      <p:tags r:id="rId1"/>
    </p:custDataLst>
    <p:extLst>
      <p:ext uri="{BB962C8B-B14F-4D97-AF65-F5344CB8AC3E}">
        <p14:creationId xmlns:p14="http://schemas.microsoft.com/office/powerpoint/2010/main" val="660535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0AB9991-306D-4D2B-8E3B-787C70930D21}"/>
              </a:ext>
            </a:extLst>
          </p:cNvPr>
          <p:cNvSpPr/>
          <p:nvPr/>
        </p:nvSpPr>
        <p:spPr>
          <a:xfrm>
            <a:off x="1996848" y="555010"/>
            <a:ext cx="9550717" cy="1077218"/>
          </a:xfrm>
          <a:prstGeom prst="rect">
            <a:avLst/>
          </a:prstGeom>
        </p:spPr>
        <p:txBody>
          <a:bodyPr wrap="square">
            <a:spAutoFit/>
          </a:bodyPr>
          <a:lstStyle/>
          <a:p>
            <a:pPr algn="r" rtl="1"/>
            <a:r>
              <a:rPr lang="ur-PK" sz="3200" b="1" dirty="0">
                <a:latin typeface="Calibri" panose="020F0502020204030204" pitchFamily="34" charset="0"/>
              </a:rPr>
              <a:t>ان سی بی آی: ترس می تواند خطرناک تر از کرونا باشد</a:t>
            </a:r>
            <a:endParaRPr lang="en-US" sz="3200" b="1" dirty="0"/>
          </a:p>
        </p:txBody>
      </p:sp>
      <p:sp>
        <p:nvSpPr>
          <p:cNvPr id="2" name="Rectangle 1">
            <a:extLst>
              <a:ext uri="{FF2B5EF4-FFF2-40B4-BE49-F238E27FC236}">
                <a16:creationId xmlns:a16="http://schemas.microsoft.com/office/drawing/2014/main" id="{4A50826A-22D5-4893-9887-98F760FC3FF8}"/>
              </a:ext>
            </a:extLst>
          </p:cNvPr>
          <p:cNvSpPr/>
          <p:nvPr/>
        </p:nvSpPr>
        <p:spPr>
          <a:xfrm>
            <a:off x="1953894" y="1292275"/>
            <a:ext cx="8820785" cy="400110"/>
          </a:xfrm>
          <a:prstGeom prst="rect">
            <a:avLst/>
          </a:prstGeom>
        </p:spPr>
        <p:txBody>
          <a:bodyPr wrap="square">
            <a:spAutoFit/>
          </a:bodyPr>
          <a:lstStyle/>
          <a:p>
            <a:r>
              <a:rPr lang="en-US" sz="2000" dirty="0">
                <a:solidFill>
                  <a:srgbClr val="0070C0"/>
                </a:solidFill>
                <a:hlinkClick r:id="rId3">
                  <a:extLst>
                    <a:ext uri="{A12FA001-AC4F-418D-AE19-62706E023703}">
                      <ahyp:hlinkClr xmlns:ahyp="http://schemas.microsoft.com/office/drawing/2018/hyperlinkcolor" val="tx"/>
                    </a:ext>
                  </a:extLst>
                </a:hlinkClick>
              </a:rPr>
              <a:t>https://www.ncbi.nlm.nih.gov/pmc/articles/PMC7052559/</a:t>
            </a:r>
            <a:endParaRPr lang="ur-PK" sz="2000" dirty="0">
              <a:solidFill>
                <a:srgbClr val="0070C0"/>
              </a:solidFill>
            </a:endParaRPr>
          </a:p>
        </p:txBody>
      </p:sp>
      <p:pic>
        <p:nvPicPr>
          <p:cNvPr id="5" name="Picture 4">
            <a:extLst>
              <a:ext uri="{FF2B5EF4-FFF2-40B4-BE49-F238E27FC236}">
                <a16:creationId xmlns:a16="http://schemas.microsoft.com/office/drawing/2014/main" id="{6052B10B-592E-401D-BC7D-1AA87DD473EF}"/>
              </a:ext>
            </a:extLst>
          </p:cNvPr>
          <p:cNvPicPr>
            <a:picLocks noChangeAspect="1"/>
          </p:cNvPicPr>
          <p:nvPr/>
        </p:nvPicPr>
        <p:blipFill>
          <a:blip r:embed="rId4"/>
          <a:stretch>
            <a:fillRect/>
          </a:stretch>
        </p:blipFill>
        <p:spPr>
          <a:xfrm>
            <a:off x="1996848" y="1857938"/>
            <a:ext cx="5721224" cy="4720383"/>
          </a:xfrm>
          <a:prstGeom prst="rect">
            <a:avLst/>
          </a:prstGeom>
        </p:spPr>
      </p:pic>
    </p:spTree>
    <p:custDataLst>
      <p:tags r:id="rId1"/>
    </p:custDataLst>
    <p:extLst>
      <p:ext uri="{BB962C8B-B14F-4D97-AF65-F5344CB8AC3E}">
        <p14:creationId xmlns:p14="http://schemas.microsoft.com/office/powerpoint/2010/main" val="4624035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0AB9991-306D-4D2B-8E3B-787C70930D21}"/>
              </a:ext>
            </a:extLst>
          </p:cNvPr>
          <p:cNvSpPr/>
          <p:nvPr/>
        </p:nvSpPr>
        <p:spPr>
          <a:xfrm>
            <a:off x="1996848" y="555010"/>
            <a:ext cx="9550717" cy="1077218"/>
          </a:xfrm>
          <a:prstGeom prst="rect">
            <a:avLst/>
          </a:prstGeom>
        </p:spPr>
        <p:txBody>
          <a:bodyPr wrap="square">
            <a:spAutoFit/>
          </a:bodyPr>
          <a:lstStyle/>
          <a:p>
            <a:pPr algn="r" rtl="1"/>
            <a:r>
              <a:rPr lang="ur-PK" sz="3200" b="1" dirty="0">
                <a:latin typeface="Calibri" panose="020F0502020204030204" pitchFamily="34" charset="0"/>
              </a:rPr>
              <a:t>ان سی بی آی: ترس موجب نابودی سیستم ایمنی بدن</a:t>
            </a:r>
            <a:endParaRPr lang="en-US" sz="3200" b="1" dirty="0"/>
          </a:p>
        </p:txBody>
      </p:sp>
      <p:sp>
        <p:nvSpPr>
          <p:cNvPr id="2" name="Rectangle 1">
            <a:extLst>
              <a:ext uri="{FF2B5EF4-FFF2-40B4-BE49-F238E27FC236}">
                <a16:creationId xmlns:a16="http://schemas.microsoft.com/office/drawing/2014/main" id="{4A50826A-22D5-4893-9887-98F760FC3FF8}"/>
              </a:ext>
            </a:extLst>
          </p:cNvPr>
          <p:cNvSpPr/>
          <p:nvPr/>
        </p:nvSpPr>
        <p:spPr>
          <a:xfrm>
            <a:off x="1235437" y="1632228"/>
            <a:ext cx="8820785" cy="400110"/>
          </a:xfrm>
          <a:prstGeom prst="rect">
            <a:avLst/>
          </a:prstGeom>
        </p:spPr>
        <p:txBody>
          <a:bodyPr wrap="square">
            <a:spAutoFit/>
          </a:bodyPr>
          <a:lstStyle/>
          <a:p>
            <a:r>
              <a:rPr lang="en-US" sz="2000" dirty="0">
                <a:solidFill>
                  <a:srgbClr val="0070C0"/>
                </a:solidFill>
                <a:hlinkClick r:id="rId3">
                  <a:extLst>
                    <a:ext uri="{A12FA001-AC4F-418D-AE19-62706E023703}">
                      <ahyp:hlinkClr xmlns:ahyp="http://schemas.microsoft.com/office/drawing/2018/hyperlinkcolor" val="tx"/>
                    </a:ext>
                  </a:extLst>
                </a:hlinkClick>
              </a:rPr>
              <a:t>https://www.ncbi.nlm.nih.gov/pmc/articles/PMC3989422/</a:t>
            </a:r>
            <a:endParaRPr lang="ur-PK" sz="2000" dirty="0">
              <a:solidFill>
                <a:srgbClr val="0070C0"/>
              </a:solidFill>
            </a:endParaRPr>
          </a:p>
        </p:txBody>
      </p:sp>
      <p:pic>
        <p:nvPicPr>
          <p:cNvPr id="3" name="Picture 2">
            <a:extLst>
              <a:ext uri="{FF2B5EF4-FFF2-40B4-BE49-F238E27FC236}">
                <a16:creationId xmlns:a16="http://schemas.microsoft.com/office/drawing/2014/main" id="{10EE108F-B8B5-4A66-B4F3-AA02ADF5C690}"/>
              </a:ext>
            </a:extLst>
          </p:cNvPr>
          <p:cNvPicPr>
            <a:picLocks noChangeAspect="1"/>
          </p:cNvPicPr>
          <p:nvPr/>
        </p:nvPicPr>
        <p:blipFill>
          <a:blip r:embed="rId4"/>
          <a:stretch>
            <a:fillRect/>
          </a:stretch>
        </p:blipFill>
        <p:spPr>
          <a:xfrm>
            <a:off x="938974" y="2369493"/>
            <a:ext cx="9642070" cy="3712751"/>
          </a:xfrm>
          <a:prstGeom prst="rect">
            <a:avLst/>
          </a:prstGeom>
        </p:spPr>
      </p:pic>
    </p:spTree>
    <p:custDataLst>
      <p:tags r:id="rId1"/>
    </p:custDataLst>
    <p:extLst>
      <p:ext uri="{BB962C8B-B14F-4D97-AF65-F5344CB8AC3E}">
        <p14:creationId xmlns:p14="http://schemas.microsoft.com/office/powerpoint/2010/main" val="4813499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0AB9991-306D-4D2B-8E3B-787C70930D21}"/>
              </a:ext>
            </a:extLst>
          </p:cNvPr>
          <p:cNvSpPr/>
          <p:nvPr/>
        </p:nvSpPr>
        <p:spPr>
          <a:xfrm>
            <a:off x="1996848" y="555010"/>
            <a:ext cx="9550717" cy="584775"/>
          </a:xfrm>
          <a:prstGeom prst="rect">
            <a:avLst/>
          </a:prstGeom>
        </p:spPr>
        <p:txBody>
          <a:bodyPr wrap="square">
            <a:spAutoFit/>
          </a:bodyPr>
          <a:lstStyle/>
          <a:p>
            <a:pPr algn="r" rtl="1"/>
            <a:r>
              <a:rPr lang="ur-PK" sz="3200" b="1" dirty="0">
                <a:latin typeface="Calibri" panose="020F0502020204030204" pitchFamily="34" charset="0"/>
              </a:rPr>
              <a:t>ان سی بی آی: ترس موجب نابودی ریہ میشود</a:t>
            </a:r>
            <a:endParaRPr lang="en-US" sz="3200" b="1" dirty="0"/>
          </a:p>
        </p:txBody>
      </p:sp>
      <p:sp>
        <p:nvSpPr>
          <p:cNvPr id="2" name="Rectangle 1">
            <a:extLst>
              <a:ext uri="{FF2B5EF4-FFF2-40B4-BE49-F238E27FC236}">
                <a16:creationId xmlns:a16="http://schemas.microsoft.com/office/drawing/2014/main" id="{4A50826A-22D5-4893-9887-98F760FC3FF8}"/>
              </a:ext>
            </a:extLst>
          </p:cNvPr>
          <p:cNvSpPr/>
          <p:nvPr/>
        </p:nvSpPr>
        <p:spPr>
          <a:xfrm>
            <a:off x="1235437" y="1632228"/>
            <a:ext cx="8820785" cy="400110"/>
          </a:xfrm>
          <a:prstGeom prst="rect">
            <a:avLst/>
          </a:prstGeom>
        </p:spPr>
        <p:txBody>
          <a:bodyPr wrap="square">
            <a:spAutoFit/>
          </a:bodyPr>
          <a:lstStyle/>
          <a:p>
            <a:r>
              <a:rPr lang="en-US" sz="2000" dirty="0">
                <a:solidFill>
                  <a:srgbClr val="0070C0"/>
                </a:solidFill>
                <a:hlinkClick r:id="rId3">
                  <a:extLst>
                    <a:ext uri="{A12FA001-AC4F-418D-AE19-62706E023703}">
                      <ahyp:hlinkClr xmlns:ahyp="http://schemas.microsoft.com/office/drawing/2018/hyperlinkcolor" val="tx"/>
                    </a:ext>
                  </a:extLst>
                </a:hlinkClick>
              </a:rPr>
              <a:t>https://www.ncbi.nlm.nih.gov/pmc/articles/PMC2104758/</a:t>
            </a:r>
            <a:endParaRPr lang="ur-PK" sz="2000" dirty="0">
              <a:solidFill>
                <a:srgbClr val="0070C0"/>
              </a:solidFill>
            </a:endParaRPr>
          </a:p>
        </p:txBody>
      </p:sp>
      <p:pic>
        <p:nvPicPr>
          <p:cNvPr id="4" name="Picture 3">
            <a:extLst>
              <a:ext uri="{FF2B5EF4-FFF2-40B4-BE49-F238E27FC236}">
                <a16:creationId xmlns:a16="http://schemas.microsoft.com/office/drawing/2014/main" id="{DA2D412B-9F7A-4249-874B-2E3FB56D29B6}"/>
              </a:ext>
            </a:extLst>
          </p:cNvPr>
          <p:cNvPicPr>
            <a:picLocks noChangeAspect="1"/>
          </p:cNvPicPr>
          <p:nvPr/>
        </p:nvPicPr>
        <p:blipFill>
          <a:blip r:embed="rId4"/>
          <a:stretch>
            <a:fillRect/>
          </a:stretch>
        </p:blipFill>
        <p:spPr>
          <a:xfrm>
            <a:off x="1384663" y="2451761"/>
            <a:ext cx="10052613" cy="4021046"/>
          </a:xfrm>
          <a:prstGeom prst="rect">
            <a:avLst/>
          </a:prstGeom>
        </p:spPr>
      </p:pic>
    </p:spTree>
    <p:custDataLst>
      <p:tags r:id="rId1"/>
    </p:custDataLst>
    <p:extLst>
      <p:ext uri="{BB962C8B-B14F-4D97-AF65-F5344CB8AC3E}">
        <p14:creationId xmlns:p14="http://schemas.microsoft.com/office/powerpoint/2010/main" val="31103813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234C8-9F42-49ED-BD57-806A7501B7D5}"/>
              </a:ext>
            </a:extLst>
          </p:cNvPr>
          <p:cNvSpPr>
            <a:spLocks noGrp="1"/>
          </p:cNvSpPr>
          <p:nvPr>
            <p:ph type="title"/>
          </p:nvPr>
        </p:nvSpPr>
        <p:spPr/>
        <p:txBody>
          <a:bodyPr/>
          <a:lstStyle/>
          <a:p>
            <a:pPr algn="r" rtl="1"/>
            <a:r>
              <a:rPr lang="ur-PK" dirty="0"/>
              <a:t>ھوای آزاد علاج بیماری ویروسی است</a:t>
            </a:r>
            <a:endParaRPr lang="en-US" dirty="0"/>
          </a:p>
        </p:txBody>
      </p:sp>
      <p:sp>
        <p:nvSpPr>
          <p:cNvPr id="3" name="Content Placeholder 2">
            <a:extLst>
              <a:ext uri="{FF2B5EF4-FFF2-40B4-BE49-F238E27FC236}">
                <a16:creationId xmlns:a16="http://schemas.microsoft.com/office/drawing/2014/main" id="{49812590-6DBC-45DD-AB3B-CFC2C30A90CF}"/>
              </a:ext>
            </a:extLst>
          </p:cNvPr>
          <p:cNvSpPr>
            <a:spLocks noGrp="1"/>
          </p:cNvSpPr>
          <p:nvPr>
            <p:ph idx="1"/>
          </p:nvPr>
        </p:nvSpPr>
        <p:spPr>
          <a:xfrm>
            <a:off x="3368040" y="2453640"/>
            <a:ext cx="8136572" cy="3457582"/>
          </a:xfrm>
        </p:spPr>
        <p:txBody>
          <a:bodyPr>
            <a:normAutofit/>
          </a:bodyPr>
          <a:lstStyle/>
          <a:p>
            <a:pPr algn="r" rtl="1"/>
            <a:r>
              <a:rPr lang="ur-PK" sz="4400" dirty="0"/>
              <a:t>یکی ازخطرناک ترین ویروس تاریخ یعنی آنفلوآنزای اسپانیایی</a:t>
            </a:r>
            <a:r>
              <a:rPr lang="en-US" sz="4400" dirty="0"/>
              <a:t>1918</a:t>
            </a:r>
            <a:r>
              <a:rPr lang="ur-PK" sz="4400" dirty="0"/>
              <a:t> بود: طبق سایت ان سی بی ای: ھوای آزاد، نور آفتاب یکی از راھای کاھش آمار مرگ و میر بود</a:t>
            </a:r>
            <a:endParaRPr lang="en-US" sz="4400" dirty="0"/>
          </a:p>
        </p:txBody>
      </p:sp>
      <p:sp>
        <p:nvSpPr>
          <p:cNvPr id="4" name="Rectangle 3">
            <a:extLst>
              <a:ext uri="{FF2B5EF4-FFF2-40B4-BE49-F238E27FC236}">
                <a16:creationId xmlns:a16="http://schemas.microsoft.com/office/drawing/2014/main" id="{20B44B4B-5DD6-4BDE-B957-186C39CCA7BC}"/>
              </a:ext>
            </a:extLst>
          </p:cNvPr>
          <p:cNvSpPr/>
          <p:nvPr/>
        </p:nvSpPr>
        <p:spPr>
          <a:xfrm>
            <a:off x="1188720" y="1581834"/>
            <a:ext cx="8410355" cy="707886"/>
          </a:xfrm>
          <a:prstGeom prst="rect">
            <a:avLst/>
          </a:prstGeom>
        </p:spPr>
        <p:txBody>
          <a:bodyPr wrap="square">
            <a:spAutoFit/>
          </a:bodyPr>
          <a:lstStyle/>
          <a:p>
            <a:r>
              <a:rPr lang="en-US" sz="2000" dirty="0">
                <a:solidFill>
                  <a:srgbClr val="000000"/>
                </a:solidFill>
                <a:latin typeface="arial" panose="020B0604020202020204" pitchFamily="34" charset="0"/>
              </a:rPr>
              <a:t>The Open-Air Treatment of </a:t>
            </a:r>
            <a:r>
              <a:rPr lang="en-US" sz="2000" i="1" dirty="0">
                <a:solidFill>
                  <a:srgbClr val="000000"/>
                </a:solidFill>
                <a:latin typeface="arial" panose="020B0604020202020204" pitchFamily="34" charset="0"/>
              </a:rPr>
              <a:t>PANDEMIC</a:t>
            </a:r>
            <a:r>
              <a:rPr lang="en-US" sz="2000" dirty="0">
                <a:solidFill>
                  <a:srgbClr val="000000"/>
                </a:solidFill>
                <a:latin typeface="arial" panose="020B0604020202020204" pitchFamily="34" charset="0"/>
              </a:rPr>
              <a:t> INFLUENZA</a:t>
            </a:r>
            <a:br>
              <a:rPr lang="en-US" sz="2000" dirty="0">
                <a:solidFill>
                  <a:srgbClr val="000000"/>
                </a:solidFill>
                <a:latin typeface="arial" panose="020B0604020202020204" pitchFamily="34" charset="0"/>
              </a:rPr>
            </a:br>
            <a:r>
              <a:rPr lang="en-US" sz="2000" dirty="0">
                <a:solidFill>
                  <a:srgbClr val="002060"/>
                </a:solidFill>
                <a:hlinkClick r:id="rId3">
                  <a:extLst>
                    <a:ext uri="{A12FA001-AC4F-418D-AE19-62706E023703}">
                      <ahyp:hlinkClr xmlns:ahyp="http://schemas.microsoft.com/office/drawing/2018/hyperlinkcolor" val="tx"/>
                    </a:ext>
                  </a:extLst>
                </a:hlinkClick>
              </a:rPr>
              <a:t>https://www.ncbi.nlm.nih.gov/pmc/articles/PMC4504358/</a:t>
            </a:r>
            <a:endParaRPr lang="en-US" sz="2000" dirty="0">
              <a:solidFill>
                <a:srgbClr val="002060"/>
              </a:solidFill>
            </a:endParaRPr>
          </a:p>
        </p:txBody>
      </p:sp>
      <p:pic>
        <p:nvPicPr>
          <p:cNvPr id="3074" name="Picture 2" descr="Influenza Epidemic History: Why Was the Spanish Flu so Deadly? | Time">
            <a:extLst>
              <a:ext uri="{FF2B5EF4-FFF2-40B4-BE49-F238E27FC236}">
                <a16:creationId xmlns:a16="http://schemas.microsoft.com/office/drawing/2014/main" id="{B9005AFC-242B-43A0-BF17-B2AAE8C820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8671" y="3185889"/>
            <a:ext cx="4136711" cy="2661284"/>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2572007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234C8-9F42-49ED-BD57-806A7501B7D5}"/>
              </a:ext>
            </a:extLst>
          </p:cNvPr>
          <p:cNvSpPr>
            <a:spLocks noGrp="1"/>
          </p:cNvSpPr>
          <p:nvPr>
            <p:ph type="title"/>
          </p:nvPr>
        </p:nvSpPr>
        <p:spPr/>
        <p:txBody>
          <a:bodyPr/>
          <a:lstStyle/>
          <a:p>
            <a:pPr algn="r" rtl="1"/>
            <a:r>
              <a:rPr lang="ur-PK" dirty="0"/>
              <a:t>تاثیر اکسیژن روی عمر انسان</a:t>
            </a:r>
            <a:endParaRPr lang="en-US" dirty="0"/>
          </a:p>
        </p:txBody>
      </p:sp>
      <p:sp>
        <p:nvSpPr>
          <p:cNvPr id="4" name="Rectangle 3">
            <a:extLst>
              <a:ext uri="{FF2B5EF4-FFF2-40B4-BE49-F238E27FC236}">
                <a16:creationId xmlns:a16="http://schemas.microsoft.com/office/drawing/2014/main" id="{20B44B4B-5DD6-4BDE-B957-186C39CCA7BC}"/>
              </a:ext>
            </a:extLst>
          </p:cNvPr>
          <p:cNvSpPr/>
          <p:nvPr/>
        </p:nvSpPr>
        <p:spPr>
          <a:xfrm>
            <a:off x="1188720" y="1581834"/>
            <a:ext cx="8410355" cy="400110"/>
          </a:xfrm>
          <a:prstGeom prst="rect">
            <a:avLst/>
          </a:prstGeom>
        </p:spPr>
        <p:txBody>
          <a:bodyPr wrap="square">
            <a:spAutoFit/>
          </a:bodyPr>
          <a:lstStyle/>
          <a:p>
            <a:r>
              <a:rPr lang="en-US" sz="2000" dirty="0">
                <a:solidFill>
                  <a:srgbClr val="0070C0"/>
                </a:solidFill>
                <a:hlinkClick r:id="rId3">
                  <a:extLst>
                    <a:ext uri="{A12FA001-AC4F-418D-AE19-62706E023703}">
                      <ahyp:hlinkClr xmlns:ahyp="http://schemas.microsoft.com/office/drawing/2018/hyperlinkcolor" val="tx"/>
                    </a:ext>
                  </a:extLst>
                </a:hlinkClick>
              </a:rPr>
              <a:t>https://pubmed.ncbi.nlm.nih.gov/29190215/</a:t>
            </a:r>
            <a:endParaRPr lang="en-US" sz="2000" dirty="0">
              <a:solidFill>
                <a:srgbClr val="0070C0"/>
              </a:solidFill>
            </a:endParaRPr>
          </a:p>
        </p:txBody>
      </p:sp>
      <p:pic>
        <p:nvPicPr>
          <p:cNvPr id="3" name="Picture 2">
            <a:extLst>
              <a:ext uri="{FF2B5EF4-FFF2-40B4-BE49-F238E27FC236}">
                <a16:creationId xmlns:a16="http://schemas.microsoft.com/office/drawing/2014/main" id="{9E4FF3F1-6EF5-4A24-B4DD-A66C879FFA01}"/>
              </a:ext>
            </a:extLst>
          </p:cNvPr>
          <p:cNvPicPr>
            <a:picLocks noChangeAspect="1"/>
          </p:cNvPicPr>
          <p:nvPr/>
        </p:nvPicPr>
        <p:blipFill>
          <a:blip r:embed="rId4"/>
          <a:stretch>
            <a:fillRect/>
          </a:stretch>
        </p:blipFill>
        <p:spPr>
          <a:xfrm>
            <a:off x="1888738" y="2325190"/>
            <a:ext cx="9185518" cy="4132238"/>
          </a:xfrm>
          <a:prstGeom prst="rect">
            <a:avLst/>
          </a:prstGeom>
        </p:spPr>
      </p:pic>
    </p:spTree>
    <p:custDataLst>
      <p:tags r:id="rId1"/>
    </p:custDataLst>
    <p:extLst>
      <p:ext uri="{BB962C8B-B14F-4D97-AF65-F5344CB8AC3E}">
        <p14:creationId xmlns:p14="http://schemas.microsoft.com/office/powerpoint/2010/main" val="12552139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234C8-9F42-49ED-BD57-806A7501B7D5}"/>
              </a:ext>
            </a:extLst>
          </p:cNvPr>
          <p:cNvSpPr>
            <a:spLocks noGrp="1"/>
          </p:cNvSpPr>
          <p:nvPr>
            <p:ph type="title"/>
          </p:nvPr>
        </p:nvSpPr>
        <p:spPr/>
        <p:txBody>
          <a:bodyPr/>
          <a:lstStyle/>
          <a:p>
            <a:pPr algn="r" rtl="1"/>
            <a:r>
              <a:rPr lang="ur-PK" dirty="0"/>
              <a:t>تاثیر اکسیژن روی عمر انسان</a:t>
            </a:r>
            <a:endParaRPr lang="en-US" dirty="0"/>
          </a:p>
        </p:txBody>
      </p:sp>
      <p:sp>
        <p:nvSpPr>
          <p:cNvPr id="4" name="Rectangle 3">
            <a:extLst>
              <a:ext uri="{FF2B5EF4-FFF2-40B4-BE49-F238E27FC236}">
                <a16:creationId xmlns:a16="http://schemas.microsoft.com/office/drawing/2014/main" id="{20B44B4B-5DD6-4BDE-B957-186C39CCA7BC}"/>
              </a:ext>
            </a:extLst>
          </p:cNvPr>
          <p:cNvSpPr/>
          <p:nvPr/>
        </p:nvSpPr>
        <p:spPr>
          <a:xfrm>
            <a:off x="1188720" y="1581834"/>
            <a:ext cx="8410355" cy="400110"/>
          </a:xfrm>
          <a:prstGeom prst="rect">
            <a:avLst/>
          </a:prstGeom>
        </p:spPr>
        <p:txBody>
          <a:bodyPr wrap="square">
            <a:spAutoFit/>
          </a:bodyPr>
          <a:lstStyle/>
          <a:p>
            <a:r>
              <a:rPr lang="en-US" sz="2000" dirty="0">
                <a:solidFill>
                  <a:srgbClr val="0070C0"/>
                </a:solidFill>
                <a:hlinkClick r:id="rId3">
                  <a:extLst>
                    <a:ext uri="{A12FA001-AC4F-418D-AE19-62706E023703}">
                      <ahyp:hlinkClr xmlns:ahyp="http://schemas.microsoft.com/office/drawing/2018/hyperlinkcolor" val="tx"/>
                    </a:ext>
                  </a:extLst>
                </a:hlinkClick>
              </a:rPr>
              <a:t>https://jeb.biologists.org/content/213/20/3441</a:t>
            </a:r>
            <a:endParaRPr lang="en-US" sz="2000" dirty="0">
              <a:solidFill>
                <a:srgbClr val="0070C0"/>
              </a:solidFill>
            </a:endParaRPr>
          </a:p>
        </p:txBody>
      </p:sp>
      <p:pic>
        <p:nvPicPr>
          <p:cNvPr id="7" name="Picture 6">
            <a:extLst>
              <a:ext uri="{FF2B5EF4-FFF2-40B4-BE49-F238E27FC236}">
                <a16:creationId xmlns:a16="http://schemas.microsoft.com/office/drawing/2014/main" id="{02E84467-D5F1-416E-B23F-29634EF7AA19}"/>
              </a:ext>
            </a:extLst>
          </p:cNvPr>
          <p:cNvPicPr>
            <a:picLocks noChangeAspect="1"/>
          </p:cNvPicPr>
          <p:nvPr/>
        </p:nvPicPr>
        <p:blipFill>
          <a:blip r:embed="rId4"/>
          <a:stretch>
            <a:fillRect/>
          </a:stretch>
        </p:blipFill>
        <p:spPr>
          <a:xfrm>
            <a:off x="2193708" y="2183455"/>
            <a:ext cx="8410355" cy="4328859"/>
          </a:xfrm>
          <a:prstGeom prst="rect">
            <a:avLst/>
          </a:prstGeom>
        </p:spPr>
      </p:pic>
    </p:spTree>
    <p:custDataLst>
      <p:tags r:id="rId1"/>
    </p:custDataLst>
    <p:extLst>
      <p:ext uri="{BB962C8B-B14F-4D97-AF65-F5344CB8AC3E}">
        <p14:creationId xmlns:p14="http://schemas.microsoft.com/office/powerpoint/2010/main" val="26346769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234C8-9F42-49ED-BD57-806A7501B7D5}"/>
              </a:ext>
            </a:extLst>
          </p:cNvPr>
          <p:cNvSpPr>
            <a:spLocks noGrp="1"/>
          </p:cNvSpPr>
          <p:nvPr>
            <p:ph type="title"/>
          </p:nvPr>
        </p:nvSpPr>
        <p:spPr/>
        <p:txBody>
          <a:bodyPr/>
          <a:lstStyle/>
          <a:p>
            <a:pPr algn="r" rtl="1"/>
            <a:r>
              <a:rPr lang="ur-PK" dirty="0"/>
              <a:t>تاثیر اکسیژن روی عمر انسان</a:t>
            </a:r>
            <a:endParaRPr lang="en-US" dirty="0"/>
          </a:p>
        </p:txBody>
      </p:sp>
      <p:sp>
        <p:nvSpPr>
          <p:cNvPr id="4" name="Rectangle 3">
            <a:extLst>
              <a:ext uri="{FF2B5EF4-FFF2-40B4-BE49-F238E27FC236}">
                <a16:creationId xmlns:a16="http://schemas.microsoft.com/office/drawing/2014/main" id="{20B44B4B-5DD6-4BDE-B957-186C39CCA7BC}"/>
              </a:ext>
            </a:extLst>
          </p:cNvPr>
          <p:cNvSpPr/>
          <p:nvPr/>
        </p:nvSpPr>
        <p:spPr>
          <a:xfrm>
            <a:off x="1188720" y="1581834"/>
            <a:ext cx="10136777" cy="400110"/>
          </a:xfrm>
          <a:prstGeom prst="rect">
            <a:avLst/>
          </a:prstGeom>
        </p:spPr>
        <p:txBody>
          <a:bodyPr wrap="square">
            <a:spAutoFit/>
          </a:bodyPr>
          <a:lstStyle/>
          <a:p>
            <a:r>
              <a:rPr lang="en-US" sz="2000" dirty="0">
                <a:solidFill>
                  <a:srgbClr val="0070C0"/>
                </a:solidFill>
                <a:hlinkClick r:id="rId3">
                  <a:extLst>
                    <a:ext uri="{A12FA001-AC4F-418D-AE19-62706E023703}">
                      <ahyp:hlinkClr xmlns:ahyp="http://schemas.microsoft.com/office/drawing/2018/hyperlinkcolor" val="tx"/>
                    </a:ext>
                  </a:extLst>
                </a:hlinkClick>
              </a:rPr>
              <a:t>https://www.researchgate.net/publication/263609834_Oxygen_and_Aging</a:t>
            </a:r>
            <a:endParaRPr lang="en-US" sz="2000" dirty="0">
              <a:solidFill>
                <a:srgbClr val="0070C0"/>
              </a:solidFill>
            </a:endParaRPr>
          </a:p>
        </p:txBody>
      </p:sp>
      <p:pic>
        <p:nvPicPr>
          <p:cNvPr id="3" name="Picture 2">
            <a:extLst>
              <a:ext uri="{FF2B5EF4-FFF2-40B4-BE49-F238E27FC236}">
                <a16:creationId xmlns:a16="http://schemas.microsoft.com/office/drawing/2014/main" id="{1CF9B803-EFFA-40B9-8CA4-E567302D3177}"/>
              </a:ext>
            </a:extLst>
          </p:cNvPr>
          <p:cNvPicPr>
            <a:picLocks noChangeAspect="1"/>
          </p:cNvPicPr>
          <p:nvPr/>
        </p:nvPicPr>
        <p:blipFill>
          <a:blip r:embed="rId4"/>
          <a:stretch>
            <a:fillRect/>
          </a:stretch>
        </p:blipFill>
        <p:spPr>
          <a:xfrm>
            <a:off x="2189365" y="2861569"/>
            <a:ext cx="8135485" cy="3372321"/>
          </a:xfrm>
          <a:prstGeom prst="rect">
            <a:avLst/>
          </a:prstGeom>
        </p:spPr>
      </p:pic>
    </p:spTree>
    <p:custDataLst>
      <p:tags r:id="rId1"/>
    </p:custDataLst>
    <p:extLst>
      <p:ext uri="{BB962C8B-B14F-4D97-AF65-F5344CB8AC3E}">
        <p14:creationId xmlns:p14="http://schemas.microsoft.com/office/powerpoint/2010/main" val="11376018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0AB9991-306D-4D2B-8E3B-787C70930D21}"/>
              </a:ext>
            </a:extLst>
          </p:cNvPr>
          <p:cNvSpPr/>
          <p:nvPr/>
        </p:nvSpPr>
        <p:spPr>
          <a:xfrm>
            <a:off x="1996848" y="555010"/>
            <a:ext cx="9550717" cy="584775"/>
          </a:xfrm>
          <a:prstGeom prst="rect">
            <a:avLst/>
          </a:prstGeom>
        </p:spPr>
        <p:txBody>
          <a:bodyPr wrap="square">
            <a:spAutoFit/>
          </a:bodyPr>
          <a:lstStyle/>
          <a:p>
            <a:pPr algn="r" rtl="1"/>
            <a:r>
              <a:rPr lang="ur-PK" sz="3200" dirty="0">
                <a:latin typeface="Calibri" panose="020F0502020204030204" pitchFamily="34" charset="0"/>
              </a:rPr>
              <a:t>مردن </a:t>
            </a:r>
            <a:r>
              <a:rPr lang="ur-PK" sz="3200" b="1" dirty="0">
                <a:solidFill>
                  <a:srgbClr val="C00000"/>
                </a:solidFill>
                <a:latin typeface="Calibri" panose="020F0502020204030204" pitchFamily="34" charset="0"/>
              </a:rPr>
              <a:t>با کرونا </a:t>
            </a:r>
            <a:r>
              <a:rPr lang="ur-PK" sz="3200" dirty="0">
                <a:latin typeface="Calibri" panose="020F0502020204030204" pitchFamily="34" charset="0"/>
              </a:rPr>
              <a:t>و مردن </a:t>
            </a:r>
            <a:r>
              <a:rPr lang="ur-PK" sz="3200" b="1" dirty="0">
                <a:solidFill>
                  <a:srgbClr val="C00000"/>
                </a:solidFill>
                <a:latin typeface="Calibri" panose="020F0502020204030204" pitchFamily="34" charset="0"/>
              </a:rPr>
              <a:t>بخاطر کرونا</a:t>
            </a:r>
            <a:endParaRPr lang="en-US" sz="3200" b="1" dirty="0">
              <a:solidFill>
                <a:srgbClr val="C00000"/>
              </a:solidFill>
            </a:endParaRPr>
          </a:p>
        </p:txBody>
      </p:sp>
      <p:sp>
        <p:nvSpPr>
          <p:cNvPr id="6" name="Content Placeholder 2">
            <a:extLst>
              <a:ext uri="{FF2B5EF4-FFF2-40B4-BE49-F238E27FC236}">
                <a16:creationId xmlns:a16="http://schemas.microsoft.com/office/drawing/2014/main" id="{EF5BD485-1F66-44CB-A80C-20C7C23E65C6}"/>
              </a:ext>
            </a:extLst>
          </p:cNvPr>
          <p:cNvSpPr>
            <a:spLocks noGrp="1"/>
          </p:cNvSpPr>
          <p:nvPr>
            <p:ph idx="1"/>
          </p:nvPr>
        </p:nvSpPr>
        <p:spPr>
          <a:xfrm>
            <a:off x="1953895" y="2453640"/>
            <a:ext cx="9550717" cy="3457582"/>
          </a:xfrm>
        </p:spPr>
        <p:txBody>
          <a:bodyPr>
            <a:normAutofit/>
          </a:bodyPr>
          <a:lstStyle/>
          <a:p>
            <a:pPr algn="r" rtl="1"/>
            <a:r>
              <a:rPr lang="ur-PK" sz="4400" dirty="0"/>
              <a:t>یک تعداد دکترھای متخصص آمریکا معتقداند ک</a:t>
            </a:r>
            <a:r>
              <a:rPr lang="fa-IR" sz="4400" dirty="0"/>
              <a:t>ه</a:t>
            </a:r>
            <a:r>
              <a:rPr lang="ur-PK" sz="4400" dirty="0"/>
              <a:t> آمار مرگ و میر آمریکا اشتباہ اند، و تمام بیماران را در زمرہ ی کرونا می اندازند</a:t>
            </a:r>
            <a:endParaRPr lang="en-US" sz="4400" dirty="0"/>
          </a:p>
        </p:txBody>
      </p:sp>
    </p:spTree>
    <p:custDataLst>
      <p:tags r:id="rId1"/>
    </p:custDataLst>
    <p:extLst>
      <p:ext uri="{BB962C8B-B14F-4D97-AF65-F5344CB8AC3E}">
        <p14:creationId xmlns:p14="http://schemas.microsoft.com/office/powerpoint/2010/main" val="39714401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0AB9991-306D-4D2B-8E3B-787C70930D21}"/>
              </a:ext>
            </a:extLst>
          </p:cNvPr>
          <p:cNvSpPr/>
          <p:nvPr/>
        </p:nvSpPr>
        <p:spPr>
          <a:xfrm>
            <a:off x="1996848" y="555010"/>
            <a:ext cx="9550717" cy="584775"/>
          </a:xfrm>
          <a:prstGeom prst="rect">
            <a:avLst/>
          </a:prstGeom>
        </p:spPr>
        <p:txBody>
          <a:bodyPr wrap="square">
            <a:spAutoFit/>
          </a:bodyPr>
          <a:lstStyle/>
          <a:p>
            <a:pPr algn="r" rtl="1"/>
            <a:r>
              <a:rPr lang="ur-PK" sz="3200" dirty="0">
                <a:latin typeface="Calibri" panose="020F0502020204030204" pitchFamily="34" charset="0"/>
              </a:rPr>
              <a:t>مردن </a:t>
            </a:r>
            <a:r>
              <a:rPr lang="ur-PK" sz="3200" b="1" dirty="0">
                <a:solidFill>
                  <a:srgbClr val="C00000"/>
                </a:solidFill>
                <a:latin typeface="Calibri" panose="020F0502020204030204" pitchFamily="34" charset="0"/>
              </a:rPr>
              <a:t>با کرونا </a:t>
            </a:r>
            <a:r>
              <a:rPr lang="ur-PK" sz="3200" dirty="0">
                <a:latin typeface="Calibri" panose="020F0502020204030204" pitchFamily="34" charset="0"/>
              </a:rPr>
              <a:t>و مردن </a:t>
            </a:r>
            <a:r>
              <a:rPr lang="ur-PK" sz="3200" b="1" dirty="0">
                <a:solidFill>
                  <a:srgbClr val="C00000"/>
                </a:solidFill>
                <a:latin typeface="Calibri" panose="020F0502020204030204" pitchFamily="34" charset="0"/>
              </a:rPr>
              <a:t>بخاطر کرونا</a:t>
            </a:r>
            <a:endParaRPr lang="en-US" sz="3200" b="1" dirty="0">
              <a:solidFill>
                <a:srgbClr val="C00000"/>
              </a:solidFill>
            </a:endParaRPr>
          </a:p>
        </p:txBody>
      </p:sp>
      <p:pic>
        <p:nvPicPr>
          <p:cNvPr id="4" name="Dr Rashid A Buttar - Dr Daniel Erickson - Actual cause of death - Covid19">
            <a:hlinkClick r:id="" action="ppaction://media"/>
            <a:extLst>
              <a:ext uri="{FF2B5EF4-FFF2-40B4-BE49-F238E27FC236}">
                <a16:creationId xmlns:a16="http://schemas.microsoft.com/office/drawing/2014/main" id="{4A64F51C-8F3F-4275-9875-0035EE284B04}"/>
              </a:ext>
            </a:extLst>
          </p:cNvPr>
          <p:cNvPicPr>
            <a:picLocks noGrp="1" noChangeAspect="1"/>
          </p:cNvPicPr>
          <p:nvPr>
            <p:ph idx="1"/>
            <a:videoFile r:link="rId2"/>
            <p:extLst>
              <p:ext uri="{DAA4B4D4-6D71-4841-9C94-3DE7FCFB9230}">
                <p14:media xmlns:p14="http://schemas.microsoft.com/office/powerpoint/2010/main" r:embed="rId3">
                  <p14:trim st="39178"/>
                </p14:media>
              </p:ext>
            </p:extLst>
          </p:nvPr>
        </p:nvPicPr>
        <p:blipFill>
          <a:blip r:embed="rId5"/>
          <a:stretch>
            <a:fillRect/>
          </a:stretch>
        </p:blipFill>
        <p:spPr>
          <a:xfrm>
            <a:off x="2737644" y="1539875"/>
            <a:ext cx="6716712" cy="3778250"/>
          </a:xfrm>
        </p:spPr>
      </p:pic>
      <p:sp>
        <p:nvSpPr>
          <p:cNvPr id="5" name="Rectangle 4">
            <a:extLst>
              <a:ext uri="{FF2B5EF4-FFF2-40B4-BE49-F238E27FC236}">
                <a16:creationId xmlns:a16="http://schemas.microsoft.com/office/drawing/2014/main" id="{63C1DCB9-1971-4F92-B6C0-D6C82757D9CF}"/>
              </a:ext>
            </a:extLst>
          </p:cNvPr>
          <p:cNvSpPr/>
          <p:nvPr/>
        </p:nvSpPr>
        <p:spPr>
          <a:xfrm>
            <a:off x="3031596" y="5933658"/>
            <a:ext cx="5854488" cy="369332"/>
          </a:xfrm>
          <a:prstGeom prst="rect">
            <a:avLst/>
          </a:prstGeom>
        </p:spPr>
        <p:txBody>
          <a:bodyPr wrap="none">
            <a:spAutoFit/>
          </a:bodyPr>
          <a:lstStyle/>
          <a:p>
            <a:r>
              <a:rPr lang="en-US" dirty="0">
                <a:solidFill>
                  <a:srgbClr val="0070C0"/>
                </a:solidFill>
                <a:hlinkClick r:id="rId6">
                  <a:extLst>
                    <a:ext uri="{A12FA001-AC4F-418D-AE19-62706E023703}">
                      <ahyp:hlinkClr xmlns:ahyp="http://schemas.microsoft.com/office/drawing/2018/hyperlinkcolor" val="tx"/>
                    </a:ext>
                  </a:extLst>
                </a:hlinkClick>
              </a:rPr>
              <a:t>https://www.youtube.com/watch?v=nvdTqBd1EIw</a:t>
            </a:r>
            <a:endParaRPr lang="en-US" dirty="0">
              <a:solidFill>
                <a:srgbClr val="0070C0"/>
              </a:solidFill>
            </a:endParaRPr>
          </a:p>
        </p:txBody>
      </p:sp>
    </p:spTree>
    <p:custDataLst>
      <p:tags r:id="rId1"/>
    </p:custDataLst>
    <p:extLst>
      <p:ext uri="{BB962C8B-B14F-4D97-AF65-F5344CB8AC3E}">
        <p14:creationId xmlns:p14="http://schemas.microsoft.com/office/powerpoint/2010/main" val="3087068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264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896284F-C9F2-482A-82C7-10B5BFE655D0}"/>
              </a:ext>
            </a:extLst>
          </p:cNvPr>
          <p:cNvSpPr/>
          <p:nvPr/>
        </p:nvSpPr>
        <p:spPr>
          <a:xfrm>
            <a:off x="5074920" y="1877926"/>
            <a:ext cx="6577148" cy="3785652"/>
          </a:xfrm>
          <a:prstGeom prst="rect">
            <a:avLst/>
          </a:prstGeom>
        </p:spPr>
        <p:txBody>
          <a:bodyPr wrap="square">
            <a:spAutoFit/>
          </a:bodyPr>
          <a:lstStyle/>
          <a:p>
            <a:pPr marL="571500" indent="-571500" algn="r" rtl="1">
              <a:buFont typeface="Arial" panose="020B0604020202020204" pitchFamily="34" charset="0"/>
              <a:buChar char="•"/>
            </a:pPr>
            <a:r>
              <a:rPr lang="ur-PK" sz="4000" dirty="0">
                <a:latin typeface="Tahoma" panose="020B0604030504040204" pitchFamily="34" charset="0"/>
              </a:rPr>
              <a:t>داستان انفولانزای خوکی دروغ سازمان جھانی بھداشت جھانی بود کہ در سال ۲۰۰۹ شایع شد</a:t>
            </a:r>
          </a:p>
          <a:p>
            <a:pPr marL="571500" indent="-571500" algn="r" rtl="1">
              <a:buFont typeface="Arial" panose="020B0604020202020204" pitchFamily="34" charset="0"/>
              <a:buChar char="•"/>
            </a:pPr>
            <a:r>
              <a:rPr lang="ur-PK" sz="4000" dirty="0"/>
              <a:t>کرونا نیز داستان تکراری آن است</a:t>
            </a:r>
            <a:endParaRPr lang="en-US" sz="4000" dirty="0"/>
          </a:p>
        </p:txBody>
      </p:sp>
      <p:pic>
        <p:nvPicPr>
          <p:cNvPr id="1026" name="Picture 2" descr="China Flu Virus Pandemic: Scientists say new strain of swine flu ...">
            <a:extLst>
              <a:ext uri="{FF2B5EF4-FFF2-40B4-BE49-F238E27FC236}">
                <a16:creationId xmlns:a16="http://schemas.microsoft.com/office/drawing/2014/main" id="{8B55F36B-76FA-41C8-82C6-89401B355A5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320" y="1194422"/>
            <a:ext cx="4572000" cy="34290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28818333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Machine generated alternative text:&#10;YouTube &#10;Search &#10;CANCER &#10;THE FORBIDDEN CURES &#10;0:08/ &#10;Cancer the Forbidden Cures &#10;- Full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6375" y="214320"/>
            <a:ext cx="7183438" cy="6439131"/>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55947507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stretch>
            <a:fillRect/>
          </a:stretch>
        </p:blipFill>
        <p:spPr>
          <a:xfrm>
            <a:off x="3619463" y="14288"/>
            <a:ext cx="4410112" cy="6788969"/>
          </a:xfrm>
          <a:prstGeom prst="rect">
            <a:avLst/>
          </a:prstGeom>
        </p:spPr>
      </p:pic>
    </p:spTree>
    <p:custDataLst>
      <p:tags r:id="rId1"/>
    </p:custDataLst>
    <p:extLst>
      <p:ext uri="{BB962C8B-B14F-4D97-AF65-F5344CB8AC3E}">
        <p14:creationId xmlns:p14="http://schemas.microsoft.com/office/powerpoint/2010/main" val="29687739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0AB9991-306D-4D2B-8E3B-787C70930D21}"/>
              </a:ext>
            </a:extLst>
          </p:cNvPr>
          <p:cNvSpPr/>
          <p:nvPr/>
        </p:nvSpPr>
        <p:spPr>
          <a:xfrm>
            <a:off x="1996848" y="555010"/>
            <a:ext cx="9550717" cy="584775"/>
          </a:xfrm>
          <a:prstGeom prst="rect">
            <a:avLst/>
          </a:prstGeom>
        </p:spPr>
        <p:txBody>
          <a:bodyPr wrap="square">
            <a:spAutoFit/>
          </a:bodyPr>
          <a:lstStyle/>
          <a:p>
            <a:pPr algn="r" rtl="1"/>
            <a:r>
              <a:rPr lang="ur-PK" sz="3200" dirty="0">
                <a:latin typeface="Calibri" panose="020F0502020204030204" pitchFamily="34" charset="0"/>
              </a:rPr>
              <a:t>گاردین: افزایش ۵۰ درصدی استفادہ اینترنت</a:t>
            </a:r>
            <a:endParaRPr lang="en-US" sz="3200" b="1" dirty="0">
              <a:solidFill>
                <a:srgbClr val="C00000"/>
              </a:solidFill>
            </a:endParaRPr>
          </a:p>
        </p:txBody>
      </p:sp>
      <p:sp>
        <p:nvSpPr>
          <p:cNvPr id="6" name="Content Placeholder 2">
            <a:extLst>
              <a:ext uri="{FF2B5EF4-FFF2-40B4-BE49-F238E27FC236}">
                <a16:creationId xmlns:a16="http://schemas.microsoft.com/office/drawing/2014/main" id="{EF5BD485-1F66-44CB-A80C-20C7C23E65C6}"/>
              </a:ext>
            </a:extLst>
          </p:cNvPr>
          <p:cNvSpPr>
            <a:spLocks noGrp="1"/>
          </p:cNvSpPr>
          <p:nvPr>
            <p:ph idx="1"/>
          </p:nvPr>
        </p:nvSpPr>
        <p:spPr>
          <a:xfrm>
            <a:off x="1953895" y="2453640"/>
            <a:ext cx="9550717" cy="3457582"/>
          </a:xfrm>
        </p:spPr>
        <p:txBody>
          <a:bodyPr>
            <a:normAutofit/>
          </a:bodyPr>
          <a:lstStyle/>
          <a:p>
            <a:r>
              <a:rPr lang="en-US" sz="4000" dirty="0"/>
              <a:t>Vodafone reports 50% rise in internet use as more people work from home</a:t>
            </a:r>
            <a:br>
              <a:rPr lang="en-US" sz="4000" dirty="0"/>
            </a:br>
            <a:endParaRPr lang="en-US" sz="4000" dirty="0"/>
          </a:p>
        </p:txBody>
      </p:sp>
      <p:sp>
        <p:nvSpPr>
          <p:cNvPr id="2" name="Rectangle 1">
            <a:extLst>
              <a:ext uri="{FF2B5EF4-FFF2-40B4-BE49-F238E27FC236}">
                <a16:creationId xmlns:a16="http://schemas.microsoft.com/office/drawing/2014/main" id="{BECA8623-2DD2-474E-A09C-1DEB3CA5EE68}"/>
              </a:ext>
            </a:extLst>
          </p:cNvPr>
          <p:cNvSpPr/>
          <p:nvPr/>
        </p:nvSpPr>
        <p:spPr>
          <a:xfrm>
            <a:off x="1153885" y="1473547"/>
            <a:ext cx="9884229" cy="646331"/>
          </a:xfrm>
          <a:prstGeom prst="rect">
            <a:avLst/>
          </a:prstGeom>
        </p:spPr>
        <p:txBody>
          <a:bodyPr wrap="square">
            <a:spAutoFit/>
          </a:bodyPr>
          <a:lstStyle/>
          <a:p>
            <a:r>
              <a:rPr lang="en-US" dirty="0">
                <a:solidFill>
                  <a:srgbClr val="0070C0"/>
                </a:solidFill>
                <a:hlinkClick r:id="rId3">
                  <a:extLst>
                    <a:ext uri="{A12FA001-AC4F-418D-AE19-62706E023703}">
                      <ahyp:hlinkClr xmlns:ahyp="http://schemas.microsoft.com/office/drawing/2018/hyperlinkcolor" val="tx"/>
                    </a:ext>
                  </a:extLst>
                </a:hlinkClick>
              </a:rPr>
              <a:t>https://www.theguardian.com/business/2020/mar/18/vodafone-rise-data-usage-more-people-work-from-home-coronavirus</a:t>
            </a:r>
            <a:endParaRPr lang="en-US" dirty="0">
              <a:solidFill>
                <a:srgbClr val="0070C0"/>
              </a:solidFill>
            </a:endParaRPr>
          </a:p>
        </p:txBody>
      </p:sp>
    </p:spTree>
    <p:custDataLst>
      <p:tags r:id="rId1"/>
    </p:custDataLst>
    <p:extLst>
      <p:ext uri="{BB962C8B-B14F-4D97-AF65-F5344CB8AC3E}">
        <p14:creationId xmlns:p14="http://schemas.microsoft.com/office/powerpoint/2010/main" val="38877370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Machine generated alternative text:&#10;Sign in &#10;NEWS &#10;Horne Video World &#10;Health &#10;News &#10;Business &#10;Sport &#10;Tech &#10;Reel &#10;Science &#10;Worklife &#10;Stories &#10;Travel &#10;Future &#10;LIK &#10;Entertainment &amp; Arts &#10;WHO swine flu experts 'linked' with drug &#10;companies &#10;0 4 June 2010 &#10;Share ">
            <a:extLst>
              <a:ext uri="{FF2B5EF4-FFF2-40B4-BE49-F238E27FC236}">
                <a16:creationId xmlns:a16="http://schemas.microsoft.com/office/drawing/2014/main" id="{AAE7D6B3-3B71-4888-8ADE-A328B03B9A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87517" y="3004829"/>
            <a:ext cx="7226300" cy="354160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0F4FC4F1-4B94-4F90-948F-D99F82FD2942}"/>
              </a:ext>
            </a:extLst>
          </p:cNvPr>
          <p:cNvSpPr/>
          <p:nvPr/>
        </p:nvSpPr>
        <p:spPr>
          <a:xfrm>
            <a:off x="949555" y="2300716"/>
            <a:ext cx="9069342" cy="584775"/>
          </a:xfrm>
          <a:prstGeom prst="rect">
            <a:avLst/>
          </a:prstGeom>
        </p:spPr>
        <p:txBody>
          <a:bodyPr wrap="none">
            <a:spAutoFit/>
          </a:bodyPr>
          <a:lstStyle/>
          <a:p>
            <a:pPr lvl="0" defTabSz="914400" eaLnBrk="0" fontAlgn="base" hangingPunct="0">
              <a:spcBef>
                <a:spcPct val="0"/>
              </a:spcBef>
              <a:spcAft>
                <a:spcPct val="0"/>
              </a:spcAft>
            </a:pPr>
            <a:r>
              <a:rPr lang="en-US" altLang="en-US" sz="3200" b="1" dirty="0">
                <a:solidFill>
                  <a:srgbClr val="1E1E1E"/>
                </a:solidFill>
                <a:latin typeface="Helmet"/>
                <a:cs typeface="Tahoma" panose="020B0604030504040204" pitchFamily="34" charset="0"/>
              </a:rPr>
              <a:t>WHO swine flu experts 'linked' with drug companies</a:t>
            </a:r>
            <a:endParaRPr lang="en-US" altLang="en-US" sz="1600" dirty="0">
              <a:latin typeface="Tahoma" panose="020B0604030504040204" pitchFamily="34" charset="0"/>
              <a:cs typeface="Tahoma" panose="020B0604030504040204" pitchFamily="34" charset="0"/>
            </a:endParaRPr>
          </a:p>
        </p:txBody>
      </p:sp>
      <p:sp>
        <p:nvSpPr>
          <p:cNvPr id="5" name="Rectangle 4">
            <a:extLst>
              <a:ext uri="{FF2B5EF4-FFF2-40B4-BE49-F238E27FC236}">
                <a16:creationId xmlns:a16="http://schemas.microsoft.com/office/drawing/2014/main" id="{D9F2C306-0D97-4599-A703-9858DDA7D947}"/>
              </a:ext>
            </a:extLst>
          </p:cNvPr>
          <p:cNvSpPr/>
          <p:nvPr/>
        </p:nvSpPr>
        <p:spPr>
          <a:xfrm>
            <a:off x="949555" y="1656038"/>
            <a:ext cx="7510902" cy="646331"/>
          </a:xfrm>
          <a:prstGeom prst="rect">
            <a:avLst/>
          </a:prstGeom>
        </p:spPr>
        <p:txBody>
          <a:bodyPr wrap="none">
            <a:spAutoFit/>
          </a:bodyPr>
          <a:lstStyle/>
          <a:p>
            <a:pPr lvl="0" defTabSz="914400" eaLnBrk="0" fontAlgn="base" hangingPunct="0">
              <a:spcBef>
                <a:spcPct val="0"/>
              </a:spcBef>
              <a:spcAft>
                <a:spcPct val="0"/>
              </a:spcAft>
            </a:pPr>
            <a:r>
              <a:rPr lang="en-US" altLang="en-US" sz="3600" dirty="0">
                <a:latin typeface="Calibri" panose="020F0502020204030204" pitchFamily="34" charset="0"/>
                <a:cs typeface="Calibri" panose="020F0502020204030204" pitchFamily="34" charset="0"/>
                <a:hlinkClick r:id="rId4"/>
              </a:rPr>
              <a:t>https://www.bbc.com/news/10235558</a:t>
            </a:r>
            <a:endParaRPr lang="en-US" altLang="en-US" sz="3600" dirty="0">
              <a:latin typeface="Tahoma" panose="020B0604030504040204" pitchFamily="34" charset="0"/>
              <a:cs typeface="Tahoma" panose="020B0604030504040204" pitchFamily="34" charset="0"/>
            </a:endParaRPr>
          </a:p>
        </p:txBody>
      </p:sp>
      <p:sp>
        <p:nvSpPr>
          <p:cNvPr id="7" name="Rectangle 6">
            <a:extLst>
              <a:ext uri="{FF2B5EF4-FFF2-40B4-BE49-F238E27FC236}">
                <a16:creationId xmlns:a16="http://schemas.microsoft.com/office/drawing/2014/main" id="{9BC5F6AC-E2AC-42E3-9E3D-3B85A4131F4E}"/>
              </a:ext>
            </a:extLst>
          </p:cNvPr>
          <p:cNvSpPr/>
          <p:nvPr/>
        </p:nvSpPr>
        <p:spPr>
          <a:xfrm>
            <a:off x="2087517" y="362550"/>
            <a:ext cx="9713182" cy="1569660"/>
          </a:xfrm>
          <a:prstGeom prst="rect">
            <a:avLst/>
          </a:prstGeom>
        </p:spPr>
        <p:txBody>
          <a:bodyPr wrap="square">
            <a:spAutoFit/>
          </a:bodyPr>
          <a:lstStyle/>
          <a:p>
            <a:pPr lvl="0" algn="r" defTabSz="914400" rtl="1" eaLnBrk="0" fontAlgn="base" hangingPunct="0">
              <a:spcBef>
                <a:spcPct val="0"/>
              </a:spcBef>
              <a:spcAft>
                <a:spcPct val="0"/>
              </a:spcAft>
            </a:pPr>
            <a:r>
              <a:rPr lang="ur-PK" altLang="en-US" sz="3200" b="1" dirty="0">
                <a:solidFill>
                  <a:srgbClr val="1E1E1E"/>
                </a:solidFill>
                <a:latin typeface="Helmet"/>
                <a:cs typeface="Tahoma" panose="020B0604030504040204" pitchFamily="34" charset="0"/>
              </a:rPr>
              <a:t>بی بی سی: ارتباط سازمان بھداشت جھانی با شرکت ھای دارو ساز: یعنی بازاریابی برای آنھا از طریق ویروس</a:t>
            </a:r>
            <a:endParaRPr lang="en-US" altLang="en-US" sz="1600" dirty="0">
              <a:latin typeface="Tahoma" panose="020B0604030504040204" pitchFamily="34" charset="0"/>
              <a:cs typeface="Tahoma" panose="020B0604030504040204" pitchFamily="34" charset="0"/>
            </a:endParaRPr>
          </a:p>
        </p:txBody>
      </p:sp>
    </p:spTree>
    <p:custDataLst>
      <p:tags r:id="rId1"/>
    </p:custDataLst>
    <p:extLst>
      <p:ext uri="{BB962C8B-B14F-4D97-AF65-F5344CB8AC3E}">
        <p14:creationId xmlns:p14="http://schemas.microsoft.com/office/powerpoint/2010/main" val="16189302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66E63AA-02C0-41FD-B8F4-4EDDA3BC01F6}"/>
              </a:ext>
            </a:extLst>
          </p:cNvPr>
          <p:cNvSpPr/>
          <p:nvPr/>
        </p:nvSpPr>
        <p:spPr>
          <a:xfrm>
            <a:off x="1467394" y="2001560"/>
            <a:ext cx="8943703" cy="707886"/>
          </a:xfrm>
          <a:prstGeom prst="rect">
            <a:avLst/>
          </a:prstGeom>
        </p:spPr>
        <p:txBody>
          <a:bodyPr wrap="square">
            <a:spAutoFit/>
          </a:bodyPr>
          <a:lstStyle/>
          <a:p>
            <a:r>
              <a:rPr lang="en-US" sz="2000" dirty="0">
                <a:solidFill>
                  <a:srgbClr val="0070C0"/>
                </a:solidFill>
                <a:latin typeface="Calibri" panose="020F0502020204030204" pitchFamily="34" charset="0"/>
                <a:hlinkClick r:id="rId3">
                  <a:extLst>
                    <a:ext uri="{A12FA001-AC4F-418D-AE19-62706E023703}">
                      <ahyp:hlinkClr xmlns:ahyp="http://schemas.microsoft.com/office/drawing/2018/hyperlinkcolor" val="tx"/>
                    </a:ext>
                  </a:extLst>
                </a:hlinkClick>
              </a:rPr>
              <a:t>https://abcnews.go.com/Health/SwineFlu/swine-flu-pandemic-world-health-organization-scientists-linked/story?id=10829940</a:t>
            </a:r>
            <a:endParaRPr lang="en-US" sz="2000" dirty="0">
              <a:solidFill>
                <a:srgbClr val="0070C0"/>
              </a:solidFill>
            </a:endParaRPr>
          </a:p>
        </p:txBody>
      </p:sp>
      <p:pic>
        <p:nvPicPr>
          <p:cNvPr id="14338" name="Picture 2" descr="Machine generated alternative text:&#10;abc &#10;NEWS &#10;VIDEO &#10;LIVE &#10;SHOWS &#10;2020 ELECTIONS &#10;CORONAVIRUS &#10;World Health Organization Scientists &#10;Linked to Swine Flu Vaccine Makers &#10;Investigation raises questions about WHO 's handling of pandemic. &#10;By TODD NEALE, MedPage Today &#10;June2010, 01:39 •Il minread ">
            <a:extLst>
              <a:ext uri="{FF2B5EF4-FFF2-40B4-BE49-F238E27FC236}">
                <a16:creationId xmlns:a16="http://schemas.microsoft.com/office/drawing/2014/main" id="{F10941C7-3AE6-4909-8B30-8A33A04C1AE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7394" y="2709446"/>
            <a:ext cx="10032246" cy="3753743"/>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70AB9991-306D-4D2B-8E3B-787C70930D21}"/>
              </a:ext>
            </a:extLst>
          </p:cNvPr>
          <p:cNvSpPr/>
          <p:nvPr/>
        </p:nvSpPr>
        <p:spPr>
          <a:xfrm>
            <a:off x="1996848" y="555010"/>
            <a:ext cx="9550717" cy="1077218"/>
          </a:xfrm>
          <a:prstGeom prst="rect">
            <a:avLst/>
          </a:prstGeom>
        </p:spPr>
        <p:txBody>
          <a:bodyPr wrap="square">
            <a:spAutoFit/>
          </a:bodyPr>
          <a:lstStyle/>
          <a:p>
            <a:pPr algn="r" rtl="1"/>
            <a:r>
              <a:rPr lang="ur-PK" sz="3200" dirty="0">
                <a:latin typeface="Calibri" panose="020F0502020204030204" pitchFamily="34" charset="0"/>
              </a:rPr>
              <a:t>ای بی سی: ارتباط سامان بھداشت جھانی با دانشمندان شرکت واکسن ساز</a:t>
            </a:r>
            <a:endParaRPr lang="en-US" sz="3200" dirty="0"/>
          </a:p>
        </p:txBody>
      </p:sp>
    </p:spTree>
    <p:custDataLst>
      <p:tags r:id="rId1"/>
    </p:custDataLst>
    <p:extLst>
      <p:ext uri="{BB962C8B-B14F-4D97-AF65-F5344CB8AC3E}">
        <p14:creationId xmlns:p14="http://schemas.microsoft.com/office/powerpoint/2010/main" val="19930961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0AB9991-306D-4D2B-8E3B-787C70930D21}"/>
              </a:ext>
            </a:extLst>
          </p:cNvPr>
          <p:cNvSpPr/>
          <p:nvPr/>
        </p:nvSpPr>
        <p:spPr>
          <a:xfrm>
            <a:off x="1996848" y="555010"/>
            <a:ext cx="9550717" cy="1077218"/>
          </a:xfrm>
          <a:prstGeom prst="rect">
            <a:avLst/>
          </a:prstGeom>
        </p:spPr>
        <p:txBody>
          <a:bodyPr wrap="square">
            <a:spAutoFit/>
          </a:bodyPr>
          <a:lstStyle/>
          <a:p>
            <a:pPr algn="r" rtl="1"/>
            <a:r>
              <a:rPr lang="ur-PK" sz="3200" dirty="0">
                <a:latin typeface="Calibri" panose="020F0502020204030204" pitchFamily="34" charset="0"/>
              </a:rPr>
              <a:t>رئیس کمیت</a:t>
            </a:r>
            <a:r>
              <a:rPr lang="fa-IR" sz="3200" dirty="0">
                <a:latin typeface="Calibri" panose="020F0502020204030204" pitchFamily="34" charset="0"/>
              </a:rPr>
              <a:t>ه</a:t>
            </a:r>
            <a:r>
              <a:rPr lang="ur-PK" sz="3200" dirty="0">
                <a:latin typeface="Calibri" panose="020F0502020204030204" pitchFamily="34" charset="0"/>
              </a:rPr>
              <a:t> ی اتحادی</a:t>
            </a:r>
            <a:r>
              <a:rPr lang="fa-IR" sz="3200" dirty="0">
                <a:latin typeface="Calibri" panose="020F0502020204030204" pitchFamily="34" charset="0"/>
              </a:rPr>
              <a:t>ه</a:t>
            </a:r>
            <a:r>
              <a:rPr lang="ur-PK" sz="3200" dirty="0">
                <a:latin typeface="Calibri" panose="020F0502020204030204" pitchFamily="34" charset="0"/>
              </a:rPr>
              <a:t> اروپا: </a:t>
            </a:r>
            <a:r>
              <a:rPr lang="ur-PK" sz="3200" dirty="0">
                <a:latin typeface="Tahoma" panose="020B0604030504040204" pitchFamily="34" charset="0"/>
              </a:rPr>
              <a:t>انفولانزای خوکی را ویروس</a:t>
            </a:r>
            <a:r>
              <a:rPr lang="ur-PK" sz="3200" dirty="0">
                <a:latin typeface="Calibri" panose="020F0502020204030204" pitchFamily="34" charset="0"/>
              </a:rPr>
              <a:t> قلابی خواند ک</a:t>
            </a:r>
            <a:r>
              <a:rPr lang="fa-IR" sz="3200" dirty="0">
                <a:latin typeface="Calibri" panose="020F0502020204030204" pitchFamily="34" charset="0"/>
              </a:rPr>
              <a:t>ه</a:t>
            </a:r>
            <a:r>
              <a:rPr lang="ur-PK" sz="3200" dirty="0">
                <a:latin typeface="Calibri" panose="020F0502020204030204" pitchFamily="34" charset="0"/>
              </a:rPr>
              <a:t> برای پول درآورن تبلیغ شد</a:t>
            </a:r>
            <a:endParaRPr lang="en-US" sz="3200" dirty="0"/>
          </a:p>
        </p:txBody>
      </p:sp>
      <p:sp>
        <p:nvSpPr>
          <p:cNvPr id="4" name="Rectangle 3">
            <a:extLst>
              <a:ext uri="{FF2B5EF4-FFF2-40B4-BE49-F238E27FC236}">
                <a16:creationId xmlns:a16="http://schemas.microsoft.com/office/drawing/2014/main" id="{E0C83447-1BEE-4223-9D9D-55AC7D19FAD4}"/>
              </a:ext>
            </a:extLst>
          </p:cNvPr>
          <p:cNvSpPr/>
          <p:nvPr/>
        </p:nvSpPr>
        <p:spPr>
          <a:xfrm>
            <a:off x="676205" y="1993994"/>
            <a:ext cx="8154285" cy="646331"/>
          </a:xfrm>
          <a:prstGeom prst="rect">
            <a:avLst/>
          </a:prstGeom>
        </p:spPr>
        <p:txBody>
          <a:bodyPr wrap="square">
            <a:spAutoFit/>
          </a:bodyPr>
          <a:lstStyle/>
          <a:p>
            <a:r>
              <a:rPr lang="en-US" i="1" dirty="0">
                <a:solidFill>
                  <a:srgbClr val="0070C0"/>
                </a:solidFill>
                <a:latin typeface="Calibri" panose="020F0502020204030204" pitchFamily="34" charset="0"/>
                <a:hlinkClick r:id="rId3">
                  <a:extLst>
                    <a:ext uri="{A12FA001-AC4F-418D-AE19-62706E023703}">
                      <ahyp:hlinkClr xmlns:ahyp="http://schemas.microsoft.com/office/drawing/2018/hyperlinkcolor" val="tx"/>
                    </a:ext>
                  </a:extLst>
                </a:hlinkClick>
              </a:rPr>
              <a:t>https://abcnews.go.com/Health/SwineFluNews/h1n1-experts-assail-fake-pandemic-claim/story?id=9669241</a:t>
            </a:r>
            <a:endParaRPr lang="en-US" dirty="0">
              <a:solidFill>
                <a:srgbClr val="0070C0"/>
              </a:solidFill>
            </a:endParaRPr>
          </a:p>
        </p:txBody>
      </p:sp>
      <p:pic>
        <p:nvPicPr>
          <p:cNvPr id="15362" name="Picture 2" descr="European politician attacks “alarmist” pharma industry | Pharmafile">
            <a:extLst>
              <a:ext uri="{FF2B5EF4-FFF2-40B4-BE49-F238E27FC236}">
                <a16:creationId xmlns:a16="http://schemas.microsoft.com/office/drawing/2014/main" id="{F541C411-A48E-4626-AD40-F460D2A64DC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30490" y="2817305"/>
            <a:ext cx="4762500" cy="335280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84B9C766-EB2F-4697-8231-4330779AAD89}"/>
              </a:ext>
            </a:extLst>
          </p:cNvPr>
          <p:cNvPicPr>
            <a:picLocks noChangeAspect="1"/>
          </p:cNvPicPr>
          <p:nvPr/>
        </p:nvPicPr>
        <p:blipFill>
          <a:blip r:embed="rId5"/>
          <a:stretch>
            <a:fillRect/>
          </a:stretch>
        </p:blipFill>
        <p:spPr>
          <a:xfrm>
            <a:off x="354800" y="2682363"/>
            <a:ext cx="9438693" cy="3622684"/>
          </a:xfrm>
          <a:prstGeom prst="rect">
            <a:avLst/>
          </a:prstGeom>
        </p:spPr>
      </p:pic>
    </p:spTree>
    <p:custDataLst>
      <p:tags r:id="rId1"/>
    </p:custDataLst>
    <p:extLst>
      <p:ext uri="{BB962C8B-B14F-4D97-AF65-F5344CB8AC3E}">
        <p14:creationId xmlns:p14="http://schemas.microsoft.com/office/powerpoint/2010/main" val="29091328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234C8-9F42-49ED-BD57-806A7501B7D5}"/>
              </a:ext>
            </a:extLst>
          </p:cNvPr>
          <p:cNvSpPr>
            <a:spLocks noGrp="1"/>
          </p:cNvSpPr>
          <p:nvPr>
            <p:ph type="title"/>
          </p:nvPr>
        </p:nvSpPr>
        <p:spPr/>
        <p:txBody>
          <a:bodyPr/>
          <a:lstStyle/>
          <a:p>
            <a:pPr algn="r" rtl="1"/>
            <a:r>
              <a:rPr lang="ur-PK" dirty="0"/>
              <a:t>حذف کلیپ ھای راجع ب</a:t>
            </a:r>
            <a:r>
              <a:rPr lang="fa-IR" dirty="0"/>
              <a:t>ه</a:t>
            </a:r>
            <a:r>
              <a:rPr lang="ur-PK" dirty="0"/>
              <a:t> کرونا از شبک</a:t>
            </a:r>
            <a:r>
              <a:rPr lang="fa-IR" dirty="0"/>
              <a:t>ه</a:t>
            </a:r>
            <a:r>
              <a:rPr lang="ur-PK" dirty="0"/>
              <a:t> ھای مجازی</a:t>
            </a:r>
            <a:endParaRPr lang="en-US" dirty="0"/>
          </a:p>
        </p:txBody>
      </p:sp>
      <p:sp>
        <p:nvSpPr>
          <p:cNvPr id="3" name="Content Placeholder 2">
            <a:extLst>
              <a:ext uri="{FF2B5EF4-FFF2-40B4-BE49-F238E27FC236}">
                <a16:creationId xmlns:a16="http://schemas.microsoft.com/office/drawing/2014/main" id="{49812590-6DBC-45DD-AB3B-CFC2C30A90CF}"/>
              </a:ext>
            </a:extLst>
          </p:cNvPr>
          <p:cNvSpPr>
            <a:spLocks noGrp="1"/>
          </p:cNvSpPr>
          <p:nvPr>
            <p:ph idx="1"/>
          </p:nvPr>
        </p:nvSpPr>
        <p:spPr/>
        <p:txBody>
          <a:bodyPr>
            <a:normAutofit/>
          </a:bodyPr>
          <a:lstStyle/>
          <a:p>
            <a:pPr algn="r" rtl="1"/>
            <a:r>
              <a:rPr lang="ur-PK" sz="3200" dirty="0"/>
              <a:t>با اینک</a:t>
            </a:r>
            <a:r>
              <a:rPr lang="fa-IR" sz="3200" dirty="0"/>
              <a:t>ه</a:t>
            </a:r>
            <a:r>
              <a:rPr lang="ur-PK" sz="3200" dirty="0"/>
              <a:t> کلیپ ھای توھین ب</a:t>
            </a:r>
            <a:r>
              <a:rPr lang="fa-IR" sz="3200" dirty="0"/>
              <a:t>ه</a:t>
            </a:r>
            <a:r>
              <a:rPr lang="ur-PK" sz="3200" dirty="0"/>
              <a:t> پیامبر در یوتیوب و فیسبوک موجود اند و بنام آزادی بیان آنھا را حذف نمی کنند</a:t>
            </a:r>
          </a:p>
          <a:p>
            <a:pPr algn="r" rtl="1"/>
            <a:r>
              <a:rPr lang="ur-PK" sz="3200" dirty="0"/>
              <a:t>اما زمانی کلیپی با موضوع کرونا در شبک</a:t>
            </a:r>
            <a:r>
              <a:rPr lang="fa-IR" sz="3200" dirty="0"/>
              <a:t>ه</a:t>
            </a:r>
            <a:r>
              <a:rPr lang="ur-PK" sz="3200" dirty="0"/>
              <a:t> ھای مجازی ب</a:t>
            </a:r>
            <a:r>
              <a:rPr lang="fa-IR" sz="3200" dirty="0"/>
              <a:t>ه</a:t>
            </a:r>
            <a:r>
              <a:rPr lang="ur-PK" sz="3200" dirty="0"/>
              <a:t> اشتراک گذاشت می شود فورا حذف میشود</a:t>
            </a:r>
          </a:p>
          <a:p>
            <a:pPr algn="r" rtl="1"/>
            <a:endParaRPr lang="en-US" sz="3200" dirty="0"/>
          </a:p>
        </p:txBody>
      </p:sp>
      <p:pic>
        <p:nvPicPr>
          <p:cNvPr id="2050" name="Picture 2" descr="YouTube Banner Size &amp; YouTube Channel Art Size Guide | July 2020">
            <a:extLst>
              <a:ext uri="{FF2B5EF4-FFF2-40B4-BE49-F238E27FC236}">
                <a16:creationId xmlns:a16="http://schemas.microsoft.com/office/drawing/2014/main" id="{DE433B6E-666E-4419-BD3A-C05740FE434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3517" y="2072274"/>
            <a:ext cx="2679715" cy="128089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C7492FBF-17C2-4017-8904-155A4E518A0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3517" y="3865033"/>
            <a:ext cx="2541904" cy="9552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596082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234C8-9F42-49ED-BD57-806A7501B7D5}"/>
              </a:ext>
            </a:extLst>
          </p:cNvPr>
          <p:cNvSpPr>
            <a:spLocks noGrp="1"/>
          </p:cNvSpPr>
          <p:nvPr>
            <p:ph type="title"/>
          </p:nvPr>
        </p:nvSpPr>
        <p:spPr>
          <a:xfrm>
            <a:off x="1950721" y="624110"/>
            <a:ext cx="9553892" cy="1280890"/>
          </a:xfrm>
        </p:spPr>
        <p:txBody>
          <a:bodyPr>
            <a:normAutofit/>
          </a:bodyPr>
          <a:lstStyle/>
          <a:p>
            <a:pPr algn="r" rtl="1"/>
            <a:r>
              <a:rPr lang="ur-PK" dirty="0"/>
              <a:t>حذف گروھای و کلیپ ھای این فراد از شبکہ ھای مجازی کہ راجع بہ کرونا روشنگری میکردند</a:t>
            </a:r>
            <a:endParaRPr lang="en-US" dirty="0"/>
          </a:p>
        </p:txBody>
      </p:sp>
      <p:sp>
        <p:nvSpPr>
          <p:cNvPr id="3" name="Content Placeholder 2">
            <a:extLst>
              <a:ext uri="{FF2B5EF4-FFF2-40B4-BE49-F238E27FC236}">
                <a16:creationId xmlns:a16="http://schemas.microsoft.com/office/drawing/2014/main" id="{49812590-6DBC-45DD-AB3B-CFC2C30A90CF}"/>
              </a:ext>
            </a:extLst>
          </p:cNvPr>
          <p:cNvSpPr>
            <a:spLocks noGrp="1"/>
          </p:cNvSpPr>
          <p:nvPr>
            <p:ph idx="1"/>
          </p:nvPr>
        </p:nvSpPr>
        <p:spPr>
          <a:xfrm>
            <a:off x="3078480" y="2133600"/>
            <a:ext cx="8426132" cy="3777622"/>
          </a:xfrm>
        </p:spPr>
        <p:txBody>
          <a:bodyPr>
            <a:normAutofit/>
          </a:bodyPr>
          <a:lstStyle/>
          <a:p>
            <a:r>
              <a:rPr lang="en-US" sz="3600" dirty="0"/>
              <a:t>Dr. Rashid Buttar</a:t>
            </a:r>
          </a:p>
          <a:p>
            <a:r>
              <a:rPr lang="en-US" sz="3600" dirty="0"/>
              <a:t>Dr. </a:t>
            </a:r>
            <a:r>
              <a:rPr lang="en-US" sz="3600" dirty="0" err="1"/>
              <a:t>Biswaroop</a:t>
            </a:r>
            <a:r>
              <a:rPr lang="en-US" sz="3600" dirty="0"/>
              <a:t> Roy Chowdhury</a:t>
            </a:r>
          </a:p>
          <a:p>
            <a:r>
              <a:rPr lang="en-US" sz="3600" dirty="0"/>
              <a:t>Syed Jan Ali Kazmi</a:t>
            </a:r>
            <a:endParaRPr lang="ur-PK" sz="3600" dirty="0"/>
          </a:p>
        </p:txBody>
      </p:sp>
      <p:pic>
        <p:nvPicPr>
          <p:cNvPr id="2050" name="Picture 2" descr="YouTube Banner Size &amp; YouTube Channel Art Size Guide | July 2020">
            <a:extLst>
              <a:ext uri="{FF2B5EF4-FFF2-40B4-BE49-F238E27FC236}">
                <a16:creationId xmlns:a16="http://schemas.microsoft.com/office/drawing/2014/main" id="{DE433B6E-666E-4419-BD3A-C05740FE434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3517" y="2072274"/>
            <a:ext cx="2679715" cy="128089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C7492FBF-17C2-4017-8904-155A4E518A0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3517" y="3865033"/>
            <a:ext cx="2541904" cy="9552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59233046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42"/>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Wisp">
  <a:themeElements>
    <a:clrScheme name="Wisp">
      <a:dk1>
        <a:sysClr val="windowText" lastClr="000000"/>
      </a:dk1>
      <a:lt1>
        <a:sysClr val="window" lastClr="FFFFFF"/>
      </a:lt1>
      <a:dk2>
        <a:srgbClr val="647252"/>
      </a:dk2>
      <a:lt2>
        <a:srgbClr val="EAE8CF"/>
      </a:lt2>
      <a:accent1>
        <a:srgbClr val="E78712"/>
      </a:accent1>
      <a:accent2>
        <a:srgbClr val="B73C26"/>
      </a:accent2>
      <a:accent3>
        <a:srgbClr val="865331"/>
      </a:accent3>
      <a:accent4>
        <a:srgbClr val="B38648"/>
      </a:accent4>
      <a:accent5>
        <a:srgbClr val="BBB473"/>
      </a:accent5>
      <a:accent6>
        <a:srgbClr val="849276"/>
      </a:accent6>
      <a:hlink>
        <a:srgbClr val="FDAB2A"/>
      </a:hlink>
      <a:folHlink>
        <a:srgbClr val="CCB182"/>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54F6613E-5ED7-40ED-90A8-F639BE712C0E}"/>
    </a:ext>
  </a:extLst>
</a:theme>
</file>

<file path=docProps/app.xml><?xml version="1.0" encoding="utf-8"?>
<Properties xmlns="http://schemas.openxmlformats.org/officeDocument/2006/extended-properties" xmlns:vt="http://schemas.openxmlformats.org/officeDocument/2006/docPropsVTypes">
  <Template>Wisp</Template>
  <TotalTime>7492</TotalTime>
  <Words>2446</Words>
  <Application>Microsoft Office PowerPoint</Application>
  <PresentationFormat>Widescreen</PresentationFormat>
  <Paragraphs>305</Paragraphs>
  <Slides>42</Slides>
  <Notes>0</Notes>
  <HiddenSlides>0</HiddenSlides>
  <MMClips>1</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42</vt:i4>
      </vt:variant>
    </vt:vector>
  </HeadingPairs>
  <TitlesOfParts>
    <vt:vector size="53" baseType="lpstr">
      <vt:lpstr>Arial</vt:lpstr>
      <vt:lpstr>Arial</vt:lpstr>
      <vt:lpstr>Calibri</vt:lpstr>
      <vt:lpstr>Century Gothic</vt:lpstr>
      <vt:lpstr>Helmet</vt:lpstr>
      <vt:lpstr>inherit</vt:lpstr>
      <vt:lpstr>neue-haas-grotesk-display</vt:lpstr>
      <vt:lpstr>nyt-imperial</vt:lpstr>
      <vt:lpstr>Tahoma</vt:lpstr>
      <vt:lpstr>Wingdings 3</vt:lpstr>
      <vt:lpstr>Wisp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حذف کلیپ ھای راجع به کرونا از شبکه ھای مجازی</vt:lpstr>
      <vt:lpstr>حذف گروھای و کلیپ ھای این فراد از شبکہ ھای مجازی کہ راجع بہ کرونا روشنگری میکردند</vt:lpstr>
      <vt:lpstr>رئیس جمھور تانزانیا: کیت ھا تشخیص کرونا اشتباہ اند</vt:lpstr>
      <vt:lpstr>FDA سازمان غذا و دارو (آمریکا)   </vt:lpstr>
      <vt:lpstr>لیست داروھای ممنوع شده توسط FDA که قبلا این سازمان آنھا را تصویب کرده بود</vt:lpstr>
      <vt:lpstr>لیست داروھای ممنوع شده توسط FDA که قبلا این سازمان آنھا را تصویب کرده بود</vt:lpstr>
      <vt:lpstr>لیست داروھای ممنوع شده توسط FDA که قبلا این سازمان آنھا را تصویب کرده بود</vt:lpstr>
      <vt:lpstr>لیست داروھای ممنوع شده توسط FDA که قبلا این سازمان آنھا را تصویب کرده بود</vt:lpstr>
      <vt:lpstr>لیست داروھای ممنوع شده توسط FDA که قبلا این سازمان آنھا را تصویب کرده بود</vt:lpstr>
      <vt:lpstr>لیست داروھای ممنوع شده توسط FDA که قبلا این سازمان آنھا را تصویب کرده بود</vt:lpstr>
      <vt:lpstr>لیست داروھای ممنوع شده توسط FDA که قبلا این سازمان آنھا را تصویب کرده بود</vt:lpstr>
      <vt:lpstr>لیست داروھای ممنوع شده توسط FDA که قبلا این سازمان آنھا را تصویب کرده بود</vt:lpstr>
      <vt:lpstr>لیست داروھای ممنوع شده توسط FDA که قبلا این سازمان آنھا را تصویب کرده بود</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ھوای آزاد علاج بیماری ویروسی است</vt:lpstr>
      <vt:lpstr>تاثیر اکسیژن روی عمر انسان</vt:lpstr>
      <vt:lpstr>تاثیر اکسیژن روی عمر انسان</vt:lpstr>
      <vt:lpstr>تاثیر اکسیژن روی عمر انسان</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mobbashir 2000</cp:lastModifiedBy>
  <cp:revision>35</cp:revision>
  <dcterms:created xsi:type="dcterms:W3CDTF">2020-07-01T22:48:55Z</dcterms:created>
  <dcterms:modified xsi:type="dcterms:W3CDTF">2020-07-07T03:50:00Z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512EA3EE-6AF7-49DC-85F1-28BBE4EFFE94</vt:lpwstr>
  </property>
  <property fmtid="{D5CDD505-2E9C-101B-9397-08002B2CF9AE}" pid="3" name="ArticulatePath">
    <vt:lpwstr>confrance</vt:lpwstr>
  </property>
</Properties>
</file>