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9" r:id="rId5"/>
    <p:sldId id="268" r:id="rId6"/>
    <p:sldId id="260" r:id="rId7"/>
    <p:sldId id="259" r:id="rId8"/>
    <p:sldId id="258" r:id="rId9"/>
    <p:sldId id="261" r:id="rId10"/>
    <p:sldId id="262" r:id="rId11"/>
    <p:sldId id="263" r:id="rId12"/>
    <p:sldId id="265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5795" y="990600"/>
            <a:ext cx="1332416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2800" b="1" dirty="0" smtClean="0"/>
              <a:t>به نام خدا</a:t>
            </a:r>
            <a:endParaRPr lang="fa-IR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49365" y="1828800"/>
            <a:ext cx="4459106" cy="206210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fa-IR" sz="3600" b="1" dirty="0" smtClean="0"/>
              <a:t>آزمایشگاه جانورشناسی </a:t>
            </a:r>
            <a:r>
              <a:rPr lang="fa-IR" sz="3600" b="1" dirty="0" smtClean="0"/>
              <a:t>1</a:t>
            </a:r>
          </a:p>
          <a:p>
            <a:pPr algn="r" rtl="1"/>
            <a:endParaRPr lang="fa-IR" sz="3600" b="1" dirty="0" smtClean="0"/>
          </a:p>
          <a:p>
            <a:pPr algn="ctr" rtl="1"/>
            <a:r>
              <a:rPr lang="fa-IR" sz="2800" dirty="0" smtClean="0"/>
              <a:t>استاد درس: دکتر علیرضا کیخسروی</a:t>
            </a:r>
          </a:p>
          <a:p>
            <a:pPr algn="ctr" rtl="1"/>
            <a:r>
              <a:rPr lang="fa-IR" sz="2800" dirty="0" smtClean="0"/>
              <a:t>مدرس: خانم عاطفه کلاته</a:t>
            </a:r>
            <a:endParaRPr lang="fa-IR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78"/>
          <a:stretch/>
        </p:blipFill>
        <p:spPr>
          <a:xfrm>
            <a:off x="2325635" y="3890903"/>
            <a:ext cx="4682836" cy="294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9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12" y="696793"/>
            <a:ext cx="4447690" cy="591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466002" y="188793"/>
            <a:ext cx="4525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B Nazanin"/>
              </a:rPr>
              <a:t>اجزای اصلی یک میکروسکوپ نوری معمولی عبارتند از :</a:t>
            </a:r>
            <a:endParaRPr lang="fa-IR" b="1" dirty="0"/>
          </a:p>
        </p:txBody>
      </p:sp>
      <p:sp>
        <p:nvSpPr>
          <p:cNvPr id="4" name="Rectangle 3"/>
          <p:cNvSpPr/>
          <p:nvPr/>
        </p:nvSpPr>
        <p:spPr>
          <a:xfrm>
            <a:off x="2895600" y="628141"/>
            <a:ext cx="6096000" cy="6055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000" dirty="0">
                <a:cs typeface="B Nazanin"/>
              </a:rPr>
              <a:t>عدسی </a:t>
            </a:r>
            <a:r>
              <a:rPr lang="fa-IR" sz="2000" dirty="0" smtClean="0">
                <a:cs typeface="B Nazanin"/>
              </a:rPr>
              <a:t>چشمی : </a:t>
            </a:r>
            <a:r>
              <a:rPr lang="en-US" sz="2000" dirty="0">
                <a:cs typeface="B Nazanin"/>
              </a:rPr>
              <a:t>Eyepiece (Ocular Lens)</a:t>
            </a: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cs typeface="B Nazanin"/>
              </a:rPr>
              <a:t>2- دسته : </a:t>
            </a:r>
            <a:r>
              <a:rPr lang="en-US" sz="2000" dirty="0">
                <a:latin typeface="Times New Roman"/>
              </a:rPr>
              <a:t>Neck (Handle</a:t>
            </a:r>
            <a:r>
              <a:rPr lang="en-US" sz="2000" dirty="0" smtClean="0">
                <a:latin typeface="Times New Roman"/>
              </a:rPr>
              <a:t>)</a:t>
            </a:r>
            <a:endParaRPr lang="fa-IR" sz="2000" dirty="0" smtClean="0">
              <a:latin typeface="Times New Roma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3- </a:t>
            </a:r>
            <a:r>
              <a:rPr lang="fa-IR" sz="2000" dirty="0">
                <a:cs typeface="B Nazanin"/>
              </a:rPr>
              <a:t>پیچ های تنظیم محل </a:t>
            </a:r>
            <a:r>
              <a:rPr lang="fa-IR" sz="2000" dirty="0" smtClean="0">
                <a:cs typeface="B Nazanin"/>
              </a:rPr>
              <a:t>لام : </a:t>
            </a:r>
            <a:r>
              <a:rPr lang="en-US" sz="2000" dirty="0" smtClean="0">
                <a:latin typeface="Times New Roman"/>
              </a:rPr>
              <a:t>Coaxial </a:t>
            </a:r>
            <a:r>
              <a:rPr lang="en-US" sz="2000" dirty="0">
                <a:latin typeface="Times New Roman"/>
              </a:rPr>
              <a:t>Stage </a:t>
            </a:r>
            <a:r>
              <a:rPr lang="en-US" sz="2000" dirty="0" smtClean="0">
                <a:latin typeface="Times New Roman"/>
              </a:rPr>
              <a:t>controls</a:t>
            </a: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4- </a:t>
            </a:r>
            <a:r>
              <a:rPr lang="fa-IR" sz="2000" dirty="0">
                <a:cs typeface="B Nazanin"/>
              </a:rPr>
              <a:t>پیچ تنظیم </a:t>
            </a:r>
            <a:r>
              <a:rPr lang="fa-IR" sz="2000" dirty="0" smtClean="0">
                <a:cs typeface="B Nazanin"/>
              </a:rPr>
              <a:t>سریع : </a:t>
            </a:r>
            <a:r>
              <a:rPr lang="en-US" sz="2000" dirty="0">
                <a:latin typeface="Times New Roman"/>
              </a:rPr>
              <a:t>Course (Macro) Focus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5-</a:t>
            </a:r>
            <a:r>
              <a:rPr lang="fa-IR" sz="2000" dirty="0">
                <a:cs typeface="B Nazanin"/>
              </a:rPr>
              <a:t>پیچ تنظیم </a:t>
            </a:r>
            <a:r>
              <a:rPr lang="fa-IR" sz="2000" dirty="0" smtClean="0">
                <a:cs typeface="B Nazanin"/>
              </a:rPr>
              <a:t>دقیق: </a:t>
            </a:r>
            <a:r>
              <a:rPr lang="en-US" sz="2000" dirty="0">
                <a:latin typeface="Times New Roman"/>
              </a:rPr>
              <a:t>Fine (Micro) Focus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6-</a:t>
            </a:r>
            <a:r>
              <a:rPr lang="fa-IR" sz="2000" dirty="0" smtClean="0">
                <a:cs typeface="B Nazanin"/>
              </a:rPr>
              <a:t>پایه : </a:t>
            </a:r>
            <a:r>
              <a:rPr lang="en-US" sz="2000" dirty="0">
                <a:latin typeface="Times New Roman"/>
              </a:rPr>
              <a:t>Base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7-</a:t>
            </a:r>
            <a:r>
              <a:rPr lang="fa-IR" sz="2000" dirty="0">
                <a:cs typeface="B Nazanin"/>
              </a:rPr>
              <a:t>چشمه ی </a:t>
            </a:r>
            <a:r>
              <a:rPr lang="fa-IR" sz="2000" dirty="0" smtClean="0">
                <a:cs typeface="B Nazanin"/>
              </a:rPr>
              <a:t>نور: </a:t>
            </a:r>
            <a:r>
              <a:rPr lang="en-US" sz="2000" dirty="0">
                <a:latin typeface="Times New Roman"/>
              </a:rPr>
              <a:t>Light Source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8-</a:t>
            </a:r>
            <a:r>
              <a:rPr lang="fa-IR" sz="2000" dirty="0">
                <a:cs typeface="B Nazanin"/>
              </a:rPr>
              <a:t>دیافراگم و روزنه ی </a:t>
            </a:r>
            <a:r>
              <a:rPr lang="fa-IR" sz="2000" dirty="0" smtClean="0">
                <a:cs typeface="B Nazanin"/>
              </a:rPr>
              <a:t>نور: </a:t>
            </a:r>
            <a:r>
              <a:rPr lang="en-US" sz="2000" dirty="0">
                <a:latin typeface="Times New Roman"/>
              </a:rPr>
              <a:t>Iris Diaphragm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9- </a:t>
            </a:r>
            <a:r>
              <a:rPr lang="fa-IR" sz="2000" dirty="0">
                <a:cs typeface="B Nazanin"/>
              </a:rPr>
              <a:t>عدسی جمع کننده </a:t>
            </a:r>
            <a:r>
              <a:rPr lang="fa-IR" sz="2000" dirty="0" smtClean="0">
                <a:cs typeface="B Nazanin"/>
              </a:rPr>
              <a:t>نور: </a:t>
            </a:r>
            <a:r>
              <a:rPr lang="en-US" sz="2000" dirty="0">
                <a:latin typeface="Times New Roman"/>
              </a:rPr>
              <a:t>Condenser Lens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10- </a:t>
            </a:r>
            <a:r>
              <a:rPr lang="fa-IR" sz="2000" dirty="0">
                <a:cs typeface="B Nazanin"/>
              </a:rPr>
              <a:t>صفحه نگه دارنده </a:t>
            </a:r>
            <a:r>
              <a:rPr lang="fa-IR" sz="2000" dirty="0" smtClean="0">
                <a:cs typeface="B Nazanin"/>
              </a:rPr>
              <a:t>نمونه: </a:t>
            </a:r>
            <a:r>
              <a:rPr lang="en-US" sz="2000" dirty="0">
                <a:latin typeface="Times New Roman"/>
              </a:rPr>
              <a:t>Stage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11- </a:t>
            </a:r>
            <a:r>
              <a:rPr lang="fa-IR" sz="2000" dirty="0">
                <a:cs typeface="B Nazanin"/>
              </a:rPr>
              <a:t>عدسی های </a:t>
            </a:r>
            <a:r>
              <a:rPr lang="fa-IR" sz="2000" dirty="0" smtClean="0">
                <a:cs typeface="B Nazanin"/>
              </a:rPr>
              <a:t>شیئی: </a:t>
            </a:r>
            <a:r>
              <a:rPr lang="en-US" sz="2000" dirty="0">
                <a:latin typeface="Times New Roman"/>
              </a:rPr>
              <a:t>Objective Lens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12- </a:t>
            </a:r>
            <a:r>
              <a:rPr lang="fa-IR" sz="2000" dirty="0">
                <a:cs typeface="B Nazanin"/>
              </a:rPr>
              <a:t>پل اتصال عدسی </a:t>
            </a:r>
            <a:r>
              <a:rPr lang="fa-IR" sz="2000" dirty="0" smtClean="0">
                <a:cs typeface="B Nazanin"/>
              </a:rPr>
              <a:t>ها : </a:t>
            </a:r>
            <a:r>
              <a:rPr lang="en-US" sz="2000" dirty="0">
                <a:latin typeface="Times New Roman"/>
              </a:rPr>
              <a:t>Nosepiece</a:t>
            </a:r>
            <a:endParaRPr lang="fa-IR" sz="2000" dirty="0" smtClean="0">
              <a:latin typeface="Times New Roman"/>
              <a:cs typeface="B Nazanin"/>
            </a:endParaRPr>
          </a:p>
          <a:p>
            <a:pPr algn="r" rtl="1">
              <a:lnSpc>
                <a:spcPct val="150000"/>
              </a:lnSpc>
            </a:pPr>
            <a:r>
              <a:rPr lang="fa-IR" sz="2000" dirty="0" smtClean="0">
                <a:latin typeface="Times New Roman"/>
                <a:cs typeface="B Nazanin"/>
              </a:rPr>
              <a:t>13- </a:t>
            </a:r>
            <a:r>
              <a:rPr lang="fa-IR" sz="2000" dirty="0">
                <a:cs typeface="B Nazanin"/>
              </a:rPr>
              <a:t>لوله ی </a:t>
            </a:r>
            <a:r>
              <a:rPr lang="fa-IR" sz="2000" dirty="0" smtClean="0">
                <a:cs typeface="B Nazanin"/>
              </a:rPr>
              <a:t>مشاهده : </a:t>
            </a:r>
            <a:r>
              <a:rPr lang="en-US" sz="2000" dirty="0">
                <a:latin typeface="Times New Roman"/>
              </a:rPr>
              <a:t>Observation </a:t>
            </a:r>
            <a:r>
              <a:rPr lang="en-US" sz="2000" dirty="0" smtClean="0">
                <a:latin typeface="Times New Roman"/>
              </a:rPr>
              <a:t>Tube</a:t>
            </a:r>
            <a:endParaRPr lang="fa-IR" sz="2000" dirty="0" smtClean="0">
              <a:latin typeface="Times New Roman"/>
              <a:cs typeface="B Nazanin"/>
            </a:endParaRPr>
          </a:p>
        </p:txBody>
      </p:sp>
    </p:spTree>
    <p:extLst>
      <p:ext uri="{BB962C8B-B14F-4D97-AF65-F5344CB8AC3E}">
        <p14:creationId xmlns:p14="http://schemas.microsoft.com/office/powerpoint/2010/main" val="50825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38800" y="683567"/>
            <a:ext cx="3159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b="1" dirty="0">
                <a:solidFill>
                  <a:srgbClr val="FF0000"/>
                </a:solidFill>
                <a:latin typeface="B Nazanin,Bold"/>
                <a:cs typeface="B Nazanin" pitchFamily="2" charset="-78"/>
              </a:rPr>
              <a:t>بزرگ نمایی میکروسکوپ</a:t>
            </a:r>
            <a:endParaRPr lang="fa-IR" sz="2400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7239" y="1524000"/>
            <a:ext cx="3135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b="1" dirty="0">
                <a:solidFill>
                  <a:srgbClr val="FF0000"/>
                </a:solidFill>
                <a:latin typeface="B Nazanin,Bold"/>
                <a:cs typeface="B Nazanin" pitchFamily="2" charset="-78"/>
              </a:rPr>
              <a:t>تنظیم اولیه میکروسکوپ</a:t>
            </a:r>
            <a:endParaRPr lang="fa-IR" sz="2400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61158" y="4038600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b="1" dirty="0">
                <a:solidFill>
                  <a:srgbClr val="FF0000"/>
                </a:solidFill>
                <a:latin typeface="B Nazanin,Bold"/>
                <a:cs typeface="B Nazanin" pitchFamily="2" charset="-78"/>
              </a:rPr>
              <a:t>افزودن بزرگ نمایی</a:t>
            </a:r>
            <a:endParaRPr lang="fa-IR" sz="2400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5141" y="2974983"/>
            <a:ext cx="4238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b="1" dirty="0">
                <a:solidFill>
                  <a:srgbClr val="FF0000"/>
                </a:solidFill>
                <a:latin typeface="B Nazanin,Bold"/>
                <a:cs typeface="B Nazanin" pitchFamily="2" charset="-78"/>
              </a:rPr>
              <a:t>استفاده از بزرگ ترین عدسی شیئی</a:t>
            </a:r>
            <a:endParaRPr lang="fa-IR" sz="2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2190" y="5029200"/>
            <a:ext cx="2826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itchFamily="2" charset="2"/>
              <a:buChar char="v"/>
            </a:pPr>
            <a:r>
              <a:rPr lang="fa-IR" sz="2400" b="1" dirty="0">
                <a:solidFill>
                  <a:srgbClr val="FF0000"/>
                </a:solidFill>
                <a:latin typeface="B Nazanin,Bold"/>
                <a:cs typeface="B Nazanin" pitchFamily="2" charset="-78"/>
              </a:rPr>
              <a:t>جابجایی میکروسکوپ</a:t>
            </a:r>
            <a:endParaRPr lang="fa-IR" sz="2400" dirty="0">
              <a:solidFill>
                <a:srgbClr val="FF0000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916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aneshjo-pc\Desktop\New folder\stereo-microscope-60X-model-xtd-3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09486"/>
            <a:ext cx="5067754" cy="506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76800" y="533400"/>
            <a:ext cx="3861955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3200" b="1" dirty="0" smtClean="0">
                <a:cs typeface="B Nazanin" pitchFamily="2" charset="-78"/>
              </a:rPr>
              <a:t>استرئومیکروسکوپ یا لوپ</a:t>
            </a:r>
            <a:endParaRPr lang="fa-IR" sz="3200" b="1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67200" y="1524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a-IR" b="1" dirty="0">
                <a:solidFill>
                  <a:srgbClr val="333333"/>
                </a:solidFill>
                <a:latin typeface="iransansweb"/>
                <a:cs typeface="B Nazanin" pitchFamily="2" charset="-78"/>
              </a:rPr>
              <a:t>کاربری: جهت مطالعه ماکرو </a:t>
            </a:r>
            <a:r>
              <a:rPr lang="fa-IR" b="1" dirty="0" smtClean="0">
                <a:solidFill>
                  <a:srgbClr val="333333"/>
                </a:solidFill>
                <a:latin typeface="iransansweb"/>
                <a:cs typeface="B Nazanin" pitchFamily="2" charset="-78"/>
              </a:rPr>
              <a:t>فسیل، نمونه </a:t>
            </a:r>
            <a:r>
              <a:rPr lang="fa-IR" b="1" dirty="0">
                <a:solidFill>
                  <a:srgbClr val="333333"/>
                </a:solidFill>
                <a:latin typeface="iransansweb"/>
                <a:cs typeface="B Nazanin" pitchFamily="2" charset="-78"/>
              </a:rPr>
              <a:t>های سنگ و خاک و پودر به صورت سه بعدی و مطالعه سطوح فلزی</a:t>
            </a:r>
            <a:endParaRPr lang="fa-IR" b="1" i="0" dirty="0">
              <a:solidFill>
                <a:srgbClr val="333333"/>
              </a:solidFill>
              <a:effectLst/>
              <a:latin typeface="iransansweb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383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aneshjo-pc\Desktop\New folder\pgce-biolo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" y="1066800"/>
            <a:ext cx="9245601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01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5075" y="889035"/>
            <a:ext cx="8458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dirty="0"/>
              <a:t>در هنگام کار با جانوران احتیاط </a:t>
            </a:r>
            <a:r>
              <a:rPr lang="fa-IR" dirty="0" smtClean="0"/>
              <a:t>کنید، نهین دقت را به کار ببرید تا موجب تخریب نمونه ها نشوید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استفاده </a:t>
            </a:r>
            <a:r>
              <a:rPr lang="fa-IR" dirty="0"/>
              <a:t>از روپوش جزء مقررات آزمایشگاه است؛ به محض ورود به آزمایشگاه روپوش بپوشید.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هنگامی </a:t>
            </a:r>
            <a:r>
              <a:rPr lang="fa-IR" dirty="0"/>
              <a:t>که خطر آلودگی وجود دارد، از دستکش یا ماسک استفاده کنید.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ممکن </a:t>
            </a:r>
            <a:r>
              <a:rPr lang="fa-IR" dirty="0"/>
              <a:t>است میز کار آلوده باشند؛ وسایل شخصی خود را روی میز نگذارید.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برای </a:t>
            </a:r>
            <a:r>
              <a:rPr lang="fa-IR" dirty="0"/>
              <a:t>کیف و وسایل شخصی شما در آزمایشگاه گنجه و کمد وجود دارد.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اشیای </a:t>
            </a:r>
            <a:r>
              <a:rPr lang="fa-IR" dirty="0"/>
              <a:t>قیمتی با خود نیاورید و مراقب تعویض کیف و وسایل شخصی خودتان باشید.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رعایت </a:t>
            </a:r>
            <a:r>
              <a:rPr lang="fa-IR" dirty="0"/>
              <a:t>نظم و انضباط دانشجویان یکی از مهم ترین انتظارات هر آزمایشگاه است.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وسایل </a:t>
            </a:r>
            <a:r>
              <a:rPr lang="fa-IR" dirty="0"/>
              <a:t>مورد نیاز را از کارشناس آزمایشگاه تحویل می گیرید، هیچ گاه برای وسایل از استاد نپرسید</a:t>
            </a:r>
            <a:r>
              <a:rPr lang="fa-IR" dirty="0" smtClean="0"/>
              <a:t>.</a:t>
            </a:r>
            <a:endParaRPr lang="fa-IR" dirty="0"/>
          </a:p>
        </p:txBody>
      </p:sp>
      <p:sp>
        <p:nvSpPr>
          <p:cNvPr id="3" name="TextBox 2"/>
          <p:cNvSpPr txBox="1"/>
          <p:nvPr/>
        </p:nvSpPr>
        <p:spPr>
          <a:xfrm>
            <a:off x="2133600" y="2362200"/>
            <a:ext cx="5141151" cy="11079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1">
            <a:spAutoFit/>
          </a:bodyPr>
          <a:lstStyle/>
          <a:p>
            <a:r>
              <a:rPr lang="fa-IR" sz="6600" b="1" dirty="0" smtClean="0">
                <a:solidFill>
                  <a:srgbClr val="FF0000"/>
                </a:solidFill>
                <a:cs typeface="B Nazanin" pitchFamily="2" charset="-78"/>
              </a:rPr>
              <a:t>قوانین آزمایشگاه</a:t>
            </a:r>
            <a:endParaRPr lang="fa-IR" sz="6600" b="1" dirty="0">
              <a:solidFill>
                <a:srgbClr val="FF0000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421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5075" y="117693"/>
            <a:ext cx="84582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پس </a:t>
            </a:r>
            <a:r>
              <a:rPr lang="fa-IR" dirty="0"/>
              <a:t>از انجام هر آزمایش وسایل را سالم و تمیز مجددا به مسئول آزمایشگاه تحویل ده ید.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تمیز </a:t>
            </a:r>
            <a:r>
              <a:rPr lang="fa-IR" dirty="0"/>
              <a:t>بودن وسایل، میز کار و نوع فعالیت شما در آزمایشگاه امتیاز و نمره دارد.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دانشجویان </a:t>
            </a:r>
            <a:r>
              <a:rPr lang="fa-IR" dirty="0"/>
              <a:t>از چند روز قبل جزوه را مطالعه و خودشان را برای انجام آزمایش مهیا کنند.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برخی </a:t>
            </a:r>
            <a:r>
              <a:rPr lang="fa-IR" dirty="0"/>
              <a:t>از مواد مصرفی آزمایشگاه قابل خریداری نیست؛ دانشجویان باید آن ها را به هم راه خود بیاورند.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جدول </a:t>
            </a:r>
            <a:r>
              <a:rPr lang="fa-IR" dirty="0"/>
              <a:t>زمانی را بررسی و به موادی که باید به هم راه خودتان بیاورید، توجه کنید.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میز </a:t>
            </a:r>
            <a:r>
              <a:rPr lang="fa-IR" dirty="0"/>
              <a:t>کار و هم کار خودتان را از اولین جلسه مشخص فرمایید و به کارشناس آزمایشگاه اطلاع دهید</a:t>
            </a:r>
            <a:r>
              <a:rPr lang="fa-IR" dirty="0" smtClean="0"/>
              <a:t>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امکان جابجایی و انتقال دانشجویان ساعات از قبل تعیین شده ممکن نمیباشد.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گزارشکار  تنها سر جلسه تعیین شده تحویل گرفته </a:t>
            </a:r>
            <a:r>
              <a:rPr lang="fa-IR" dirty="0" smtClean="0"/>
              <a:t>میشود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هر گونه شکستن وسایل یا صدمه جانی حتی کوچکترین موارد را به اطلاع کارشناس آزمایشگاه برسانید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0729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5075" y="776818"/>
            <a:ext cx="8458200" cy="135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بعد از استفاده از لام های آزمایشگاهی حتما آنرا به محل خود برگردانید</a:t>
            </a:r>
          </a:p>
          <a:p>
            <a:pPr marL="285750" indent="-285750" algn="r" rtl="1">
              <a:lnSpc>
                <a:spcPct val="250000"/>
              </a:lnSpc>
              <a:buFont typeface="Wingdings" pitchFamily="2" charset="2"/>
              <a:buChar char="v"/>
            </a:pPr>
            <a:r>
              <a:rPr lang="fa-IR" dirty="0" smtClean="0"/>
              <a:t>در استفاده از میکروسکوپ ها دقت کنید تا صدمه ای به اسلاید ها و میکروسکوپ وارد نشود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4571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894" y="1144012"/>
            <a:ext cx="7773475" cy="30469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endParaRPr lang="fa-IR" dirty="0" smtClean="0"/>
          </a:p>
          <a:p>
            <a:pPr algn="r"/>
            <a:endParaRPr lang="en-US" dirty="0" smtClean="0"/>
          </a:p>
          <a:p>
            <a:pPr algn="r" rtl="1"/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گروه بندی:</a:t>
            </a:r>
            <a:endParaRPr lang="fa-IR" sz="2400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r" rtl="1"/>
            <a:endParaRPr lang="fa-IR" sz="2400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1 –  </a:t>
            </a:r>
            <a:r>
              <a:rPr lang="fa-IR" dirty="0" smtClean="0">
                <a:cs typeface="B Nazanin" pitchFamily="2" charset="-78"/>
              </a:rPr>
              <a:t>با صلاحدید کارشناس آزمایشگاه انجام میشود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2 </a:t>
            </a:r>
            <a:r>
              <a:rPr lang="fa-IR" dirty="0" smtClean="0">
                <a:cs typeface="B Nazanin" pitchFamily="2" charset="-78"/>
              </a:rPr>
              <a:t>– گزارشات در گروه های 2  نفری آماده میشود و </a:t>
            </a:r>
            <a:r>
              <a:rPr lang="fa-IR" b="1" dirty="0" smtClean="0">
                <a:solidFill>
                  <a:srgbClr val="FF0000"/>
                </a:solidFill>
                <a:cs typeface="B Nazanin" pitchFamily="2" charset="-78"/>
              </a:rPr>
              <a:t>سهم مشارکت هر نفر در هر گزارشکار </a:t>
            </a:r>
            <a:r>
              <a:rPr lang="fa-IR" dirty="0" smtClean="0">
                <a:cs typeface="B Nazanin" pitchFamily="2" charset="-78"/>
              </a:rPr>
              <a:t>باید ذکر گردد.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15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9745" y="697043"/>
            <a:ext cx="6649769" cy="36009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endParaRPr lang="fa-IR" dirty="0" smtClean="0"/>
          </a:p>
          <a:p>
            <a:pPr algn="r"/>
            <a:endParaRPr lang="en-US" dirty="0" smtClean="0"/>
          </a:p>
          <a:p>
            <a:pPr algn="r" rtl="1"/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گزارشکار شامل موارد زیر می باشد:</a:t>
            </a:r>
          </a:p>
          <a:p>
            <a:pPr algn="r" rtl="1"/>
            <a:endParaRPr lang="fa-IR" sz="2400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1 –  مشخصات اعضای گروه، عنوان و تاریخ کلاس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2 - مقدمه  : توضیح خلاصه وار ، حداکثر یک صفحه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3- مواد و وسایل استفاده شده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4- رسم تصاویر مشاهده شده به همراه بزرگنمایی میکروسکوپ و نامگذاری اجزاء به طور کامل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682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90215" y="4038600"/>
            <a:ext cx="2363147" cy="163121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 algn="r" rtl="1">
              <a:buFontTx/>
              <a:buChar char="-"/>
            </a:pPr>
            <a:endParaRPr lang="fa-IR" dirty="0" smtClean="0">
              <a:cs typeface="B Nazanin" pitchFamily="2" charset="-78"/>
            </a:endParaRPr>
          </a:p>
          <a:p>
            <a:pPr marL="285750" indent="-285750" algn="r" rtl="1">
              <a:buFontTx/>
              <a:buChar char="-"/>
            </a:pPr>
            <a:endParaRPr lang="fa-IR" dirty="0" smtClean="0">
              <a:cs typeface="B Nazanin" pitchFamily="2" charset="-78"/>
            </a:endParaRPr>
          </a:p>
          <a:p>
            <a:pPr marL="285750" indent="-285750" algn="r" rtl="1">
              <a:buFontTx/>
              <a:buChar char="-"/>
            </a:pPr>
            <a:endParaRPr lang="fa-IR" dirty="0">
              <a:cs typeface="B Nazanin" pitchFamily="2" charset="-78"/>
            </a:endParaRPr>
          </a:p>
          <a:p>
            <a:pPr marL="285750" indent="-285750" algn="r" rtl="1">
              <a:buFontTx/>
              <a:buChar char="-"/>
            </a:pPr>
            <a:r>
              <a:rPr lang="fa-IR" sz="2800" b="1" dirty="0" smtClean="0">
                <a:cs typeface="B Nazanin" pitchFamily="2" charset="-78"/>
              </a:rPr>
              <a:t>نمره های منفی </a:t>
            </a:r>
          </a:p>
          <a:p>
            <a:pPr marL="285750" indent="-285750" algn="r" rtl="1">
              <a:buFontTx/>
              <a:buChar char="-"/>
            </a:pPr>
            <a:endParaRPr lang="fa-IR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92158" y="1590488"/>
            <a:ext cx="3461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algn="r" rtl="1">
              <a:buFontTx/>
              <a:buChar char="-"/>
            </a:pP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نحوه محاسبه نمره پایانی</a:t>
            </a:r>
          </a:p>
        </p:txBody>
      </p:sp>
      <p:sp>
        <p:nvSpPr>
          <p:cNvPr id="4" name="Rectangle 3"/>
          <p:cNvSpPr/>
          <p:nvPr/>
        </p:nvSpPr>
        <p:spPr>
          <a:xfrm>
            <a:off x="896955" y="3244334"/>
            <a:ext cx="51219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algn="r" rtl="1">
              <a:buFontTx/>
              <a:buChar char="-"/>
            </a:pP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تنها تحویل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نمونه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های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درخواست شده </a:t>
            </a:r>
            <a:endParaRPr lang="fa-I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553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43542"/>
            <a:ext cx="8610600" cy="7428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kern="0" dirty="0" smtClean="0">
                <a:solidFill>
                  <a:srgbClr val="FF0000"/>
                </a:solidFill>
                <a:latin typeface="Cambria"/>
                <a:ea typeface="Times New Roman"/>
                <a:cs typeface="Times New Roman"/>
              </a:rPr>
              <a:t>جلسه 1 :  </a:t>
            </a:r>
            <a:r>
              <a:rPr lang="fa-IR" kern="0" dirty="0" smtClean="0">
                <a:latin typeface="Cambria"/>
                <a:ea typeface="Times New Roman"/>
                <a:cs typeface="B Nazanin" pitchFamily="2" charset="-78"/>
              </a:rPr>
              <a:t>قوانین آزمایشگاه و کار با میکروسکوپ</a:t>
            </a:r>
          </a:p>
          <a:p>
            <a:pPr marL="285750" lvl="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kern="0" dirty="0">
                <a:solidFill>
                  <a:srgbClr val="FF0000"/>
                </a:solidFill>
                <a:latin typeface="Cambria"/>
                <a:ea typeface="Times New Roman"/>
                <a:cs typeface="Times New Roman"/>
              </a:rPr>
              <a:t>جلسه</a:t>
            </a:r>
            <a:r>
              <a:rPr lang="fa-IR" b="1" kern="0" dirty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fa-IR" b="1" kern="0" dirty="0">
                <a:solidFill>
                  <a:srgbClr val="FF0000"/>
                </a:solidFill>
                <a:latin typeface="Cambria"/>
                <a:ea typeface="Times New Roman"/>
                <a:cs typeface="Times New Roman"/>
              </a:rPr>
              <a:t>2</a:t>
            </a:r>
            <a:r>
              <a:rPr lang="fa-IR" b="1" kern="0" dirty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  <a:t> : </a:t>
            </a:r>
            <a:r>
              <a:rPr lang="fa-IR" dirty="0">
                <a:solidFill>
                  <a:prstClr val="black"/>
                </a:solidFill>
                <a:latin typeface="Times New Roman"/>
                <a:ea typeface="Calibri"/>
                <a:cs typeface="B Nazanin"/>
              </a:rPr>
              <a:t>بررسی تک </a:t>
            </a:r>
            <a:r>
              <a:rPr lang="fa-IR" dirty="0" smtClean="0">
                <a:solidFill>
                  <a:prstClr val="black"/>
                </a:solidFill>
                <a:latin typeface="Times New Roman"/>
                <a:ea typeface="Calibri"/>
                <a:cs typeface="B Nazanin"/>
              </a:rPr>
              <a:t>یاختگان</a:t>
            </a:r>
            <a:endParaRPr lang="fa-IR" b="1" kern="0" dirty="0" smtClean="0">
              <a:solidFill>
                <a:srgbClr val="FF0000"/>
              </a:solidFill>
              <a:latin typeface="Cambria"/>
              <a:ea typeface="Times New Roman"/>
              <a:cs typeface="Times New Roman"/>
            </a:endParaRPr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kern="0" dirty="0" smtClean="0">
                <a:solidFill>
                  <a:srgbClr val="FF0000"/>
                </a:solidFill>
                <a:latin typeface="Cambria"/>
                <a:ea typeface="Times New Roman"/>
                <a:cs typeface="Times New Roman"/>
              </a:rPr>
              <a:t>جلسه 3 </a:t>
            </a:r>
            <a:r>
              <a:rPr lang="fa-IR" b="1" kern="0" dirty="0" smtClean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  <a:t>: </a:t>
            </a:r>
            <a:r>
              <a:rPr lang="fa-IR" dirty="0">
                <a:latin typeface="Times New Roman"/>
                <a:ea typeface="Calibri"/>
                <a:cs typeface="B Nazanin"/>
              </a:rPr>
              <a:t>بررسی </a:t>
            </a:r>
            <a:r>
              <a:rPr lang="fa-IR" dirty="0" smtClean="0">
                <a:latin typeface="Times New Roman"/>
                <a:ea typeface="Calibri"/>
                <a:cs typeface="B Nazanin"/>
              </a:rPr>
              <a:t>نمونه های آب حاوی تک یاختگان</a:t>
            </a:r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  <a:latin typeface="Times New Roman"/>
                <a:cs typeface="B Nazanin"/>
              </a:rPr>
              <a:t>جلسه 4</a:t>
            </a:r>
            <a:r>
              <a:rPr lang="fa-IR" dirty="0" smtClean="0">
                <a:latin typeface="Times New Roman"/>
                <a:cs typeface="B Nazanin"/>
              </a:rPr>
              <a:t> : </a:t>
            </a:r>
            <a:r>
              <a:rPr lang="fa-IR" dirty="0">
                <a:latin typeface="Times New Roman"/>
                <a:ea typeface="Calibri"/>
                <a:cs typeface="B Nazanin"/>
              </a:rPr>
              <a:t>شاخه اسفنج ها </a:t>
            </a:r>
            <a:r>
              <a:rPr lang="en-US" dirty="0" err="1" smtClean="0">
                <a:latin typeface="Times New Roman"/>
                <a:ea typeface="Calibri"/>
                <a:cs typeface="B Nazanin"/>
              </a:rPr>
              <a:t>Porifera</a:t>
            </a:r>
            <a:endParaRPr lang="en-US" dirty="0" smtClean="0">
              <a:latin typeface="Times New Roman"/>
              <a:ea typeface="Calibri"/>
              <a:cs typeface="B Nazanin"/>
            </a:endParaRPr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latin typeface="B Nazanin"/>
                <a:ea typeface="Calibri"/>
              </a:rPr>
              <a:t> </a:t>
            </a:r>
            <a:r>
              <a:rPr lang="fa-IR" b="1" dirty="0" smtClean="0">
                <a:solidFill>
                  <a:srgbClr val="FF0000"/>
                </a:solidFill>
                <a:latin typeface="B Nazanin"/>
                <a:ea typeface="Calibri"/>
              </a:rPr>
              <a:t>جلسه 5</a:t>
            </a:r>
            <a:r>
              <a:rPr lang="fa-IR" dirty="0" smtClean="0">
                <a:latin typeface="B Nazanin"/>
                <a:ea typeface="Calibri"/>
              </a:rPr>
              <a:t> : شاخه مرجان ها </a:t>
            </a:r>
            <a:r>
              <a:rPr lang="en-US" dirty="0" err="1">
                <a:latin typeface="Times New Roman"/>
                <a:ea typeface="Calibri"/>
                <a:cs typeface="B Nazanin"/>
              </a:rPr>
              <a:t>Knidaria</a:t>
            </a:r>
            <a:endParaRPr lang="fa-IR" dirty="0" smtClean="0">
              <a:latin typeface="B Nazanin"/>
              <a:ea typeface="Calibri"/>
            </a:endParaRPr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</a:rPr>
              <a:t>جلسه 6 </a:t>
            </a:r>
            <a:r>
              <a:rPr lang="fa-IR" dirty="0" smtClean="0"/>
              <a:t>: </a:t>
            </a:r>
            <a:r>
              <a:rPr lang="fa-IR" dirty="0">
                <a:latin typeface="Times New Roman"/>
                <a:ea typeface="Calibri"/>
                <a:cs typeface="B Nazanin"/>
              </a:rPr>
              <a:t>شاخه کرم های پهن </a:t>
            </a:r>
            <a:r>
              <a:rPr lang="en-US" dirty="0">
                <a:latin typeface="Times New Roman"/>
                <a:ea typeface="Calibri"/>
                <a:cs typeface="B Nazanin"/>
              </a:rPr>
              <a:t>Platyhelmins</a:t>
            </a:r>
            <a:endParaRPr lang="fa-IR" dirty="0" smtClean="0"/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</a:rPr>
              <a:t>جلسه 7 </a:t>
            </a:r>
            <a:r>
              <a:rPr lang="fa-IR" dirty="0" smtClean="0"/>
              <a:t>: </a:t>
            </a:r>
            <a:r>
              <a:rPr lang="fa-IR" dirty="0">
                <a:ea typeface="Calibri"/>
                <a:cs typeface="Times New Roman"/>
              </a:rPr>
              <a:t>شاخه نماتودها </a:t>
            </a:r>
            <a:r>
              <a:rPr lang="en-US" dirty="0">
                <a:latin typeface="Times New Roman"/>
                <a:ea typeface="Calibri"/>
              </a:rPr>
              <a:t>Nematoda</a:t>
            </a:r>
            <a:endParaRPr lang="fa-IR" dirty="0" smtClean="0"/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</a:rPr>
              <a:t>جلسه 8</a:t>
            </a:r>
            <a:r>
              <a:rPr lang="fa-IR" dirty="0" smtClean="0"/>
              <a:t> : </a:t>
            </a:r>
            <a:r>
              <a:rPr lang="fa-IR" dirty="0">
                <a:ea typeface="Calibri"/>
                <a:cs typeface="Times New Roman"/>
              </a:rPr>
              <a:t>شاخه کرم‌های حلقوی </a:t>
            </a:r>
            <a:r>
              <a:rPr lang="en-US" dirty="0">
                <a:latin typeface="Times New Roman"/>
                <a:ea typeface="Calibri"/>
              </a:rPr>
              <a:t>Annellidae</a:t>
            </a:r>
            <a:endParaRPr lang="fa-IR" dirty="0" smtClean="0"/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dirty="0" smtClean="0">
                <a:solidFill>
                  <a:srgbClr val="FF0000"/>
                </a:solidFill>
              </a:rPr>
              <a:t>جلسه 9</a:t>
            </a:r>
            <a:r>
              <a:rPr lang="fa-IR" dirty="0" smtClean="0"/>
              <a:t> </a:t>
            </a:r>
            <a:r>
              <a:rPr lang="fa-IR" dirty="0"/>
              <a:t>: شاخه نرمتنان </a:t>
            </a:r>
            <a:r>
              <a:rPr lang="en-US" dirty="0">
                <a:cs typeface="+mj-cs"/>
              </a:rPr>
              <a:t>Mollusca</a:t>
            </a:r>
            <a:endParaRPr lang="fa-IR" dirty="0" smtClean="0">
              <a:cs typeface="+mj-cs"/>
            </a:endParaRPr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</a:rPr>
              <a:t>جلسه 10</a:t>
            </a:r>
            <a:r>
              <a:rPr lang="fa-IR" dirty="0" smtClean="0"/>
              <a:t> : </a:t>
            </a:r>
            <a:r>
              <a:rPr lang="fa-IR" dirty="0">
                <a:ea typeface="Calibri"/>
                <a:cs typeface="Times New Roman"/>
              </a:rPr>
              <a:t>شاخه بندپایان </a:t>
            </a:r>
            <a:r>
              <a:rPr lang="en-US" dirty="0" smtClean="0">
                <a:latin typeface="Times New Roman"/>
                <a:ea typeface="Calibri"/>
              </a:rPr>
              <a:t> </a:t>
            </a:r>
            <a:r>
              <a:rPr lang="fa-IR" dirty="0" smtClean="0">
                <a:latin typeface="Times New Roman"/>
                <a:ea typeface="Calibri"/>
              </a:rPr>
              <a:t>- رده عنکبوتیان</a:t>
            </a:r>
            <a:endParaRPr lang="fa-IR" dirty="0" smtClean="0"/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</a:rPr>
              <a:t>جلسه 11</a:t>
            </a:r>
            <a:r>
              <a:rPr lang="fa-IR" dirty="0" smtClean="0"/>
              <a:t> :  </a:t>
            </a:r>
            <a:r>
              <a:rPr lang="fa-IR" dirty="0"/>
              <a:t>شاخه بندپایان- رده </a:t>
            </a:r>
            <a:r>
              <a:rPr lang="fa-IR" dirty="0" smtClean="0"/>
              <a:t>حشرات</a:t>
            </a:r>
          </a:p>
          <a:p>
            <a:pPr marL="285750" indent="-285750" algn="r" rtl="1">
              <a:spcBef>
                <a:spcPts val="2400"/>
              </a:spcBef>
              <a:buFont typeface="Wingdings" pitchFamily="2" charset="2"/>
              <a:buChar char="q"/>
            </a:pPr>
            <a:r>
              <a:rPr lang="fa-IR" b="1" dirty="0" smtClean="0">
                <a:solidFill>
                  <a:srgbClr val="FF0000"/>
                </a:solidFill>
              </a:rPr>
              <a:t>جلسه 12 </a:t>
            </a:r>
            <a:r>
              <a:rPr lang="fa-IR" dirty="0" smtClean="0"/>
              <a:t>:  امتحان پایان ترم</a:t>
            </a:r>
            <a:endParaRPr lang="fa-IR" dirty="0"/>
          </a:p>
          <a:p>
            <a:pPr algn="r" rtl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endParaRPr lang="en-US" b="1" kern="0" dirty="0">
              <a:solidFill>
                <a:srgbClr val="365F91"/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" name="AutoShape 6" descr="Image result for â«Ø§ÙÚ¯ÙÙØ§â¬â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4" name="AutoShape 8" descr="Image result for â«Ø§ÙÚ¯ÙÙØ§â¬â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pic>
        <p:nvPicPr>
          <p:cNvPr id="1033" name="Picture 9" descr="C:\Users\daneshjo-pc\Desktop\New folder\اوگلنا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" y="312738"/>
            <a:ext cx="3067050" cy="230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daneshjo-pc\Desktop\New folder\998185046_82563475e7_m-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208" y="728914"/>
            <a:ext cx="2193925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daneshjo-pc\Desktop\New folder\coral.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88" y="1395435"/>
            <a:ext cx="2695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daneshjo-pc\Desktop\New folder\Duges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4267200" cy="2387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daneshjo-pc\Desktop\New folder\imag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93" y="981469"/>
            <a:ext cx="3837214" cy="277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daneshjo-pc\Desktop\New folder\images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5876"/>
            <a:ext cx="6185807" cy="3643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daneshjo-pc\Desktop\New folder\mollusc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" y="936034"/>
            <a:ext cx="7543800" cy="452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daneshjo-pc\Desktop\New folder\290px-Arthropod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384" y="301852"/>
            <a:ext cx="4009571" cy="601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63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1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3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81000"/>
            <a:ext cx="5690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2000" b="1" dirty="0" smtClean="0">
                <a:cs typeface="B Nazanin"/>
              </a:rPr>
              <a:t>جلسه اول :  آشنایی </a:t>
            </a:r>
            <a:r>
              <a:rPr lang="fa-IR" sz="2000" b="1" dirty="0">
                <a:cs typeface="B Nazanin"/>
              </a:rPr>
              <a:t>با میکروسکوپ و روش تنظیم میکروسکوپ</a:t>
            </a:r>
            <a:endParaRPr lang="fa-IR" sz="2000" b="1" dirty="0"/>
          </a:p>
        </p:txBody>
      </p:sp>
      <p:sp>
        <p:nvSpPr>
          <p:cNvPr id="3" name="Rectangle 2"/>
          <p:cNvSpPr/>
          <p:nvPr/>
        </p:nvSpPr>
        <p:spPr>
          <a:xfrm>
            <a:off x="533400" y="1676400"/>
            <a:ext cx="7924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B Nazanin"/>
              </a:rPr>
              <a:t>میکروسکوپ </a:t>
            </a:r>
            <a:r>
              <a:rPr lang="fa-IR" dirty="0" smtClean="0">
                <a:cs typeface="B Nazanin"/>
              </a:rPr>
              <a:t>(</a:t>
            </a:r>
            <a:r>
              <a:rPr lang="en-US" sz="1600" dirty="0">
                <a:solidFill>
                  <a:prstClr val="black"/>
                </a:solidFill>
                <a:latin typeface="Times New Roman"/>
                <a:cs typeface="B Nazanin"/>
              </a:rPr>
              <a:t>Microscope</a:t>
            </a:r>
            <a:r>
              <a:rPr lang="fa-IR" dirty="0" smtClean="0">
                <a:cs typeface="B Nazanin"/>
              </a:rPr>
              <a:t>)  </a:t>
            </a:r>
            <a:r>
              <a:rPr lang="fa-IR" dirty="0" smtClean="0">
                <a:latin typeface="Times New Roman"/>
                <a:cs typeface="B Nazanin"/>
              </a:rPr>
              <a:t>از </a:t>
            </a:r>
            <a:r>
              <a:rPr lang="fa-IR" dirty="0">
                <a:latin typeface="Times New Roman"/>
                <a:cs typeface="B Nazanin"/>
              </a:rPr>
              <a:t>دو واژه گرفته شده؛ میکرو </a:t>
            </a:r>
            <a:r>
              <a:rPr lang="en-US" dirty="0" smtClean="0">
                <a:latin typeface="Times New Roman"/>
                <a:cs typeface="B Nazanin"/>
              </a:rPr>
              <a:t> (</a:t>
            </a:r>
            <a:r>
              <a:rPr lang="en-US" sz="1600" dirty="0" smtClean="0">
                <a:latin typeface="Times New Roman"/>
                <a:cs typeface="B Nazanin"/>
              </a:rPr>
              <a:t>Micro) </a:t>
            </a:r>
            <a:r>
              <a:rPr lang="fa-IR" dirty="0">
                <a:latin typeface="Times New Roman"/>
                <a:cs typeface="B Nazanin"/>
              </a:rPr>
              <a:t>به معنای کوچک و اسکوپ </a:t>
            </a:r>
            <a:r>
              <a:rPr lang="fa-IR" dirty="0" smtClean="0">
                <a:latin typeface="Times New Roman"/>
                <a:cs typeface="B Nazanin"/>
              </a:rPr>
              <a:t>(</a:t>
            </a:r>
            <a:r>
              <a:rPr lang="en-US" dirty="0">
                <a:latin typeface="Times New Roman"/>
                <a:cs typeface="B Nazanin"/>
              </a:rPr>
              <a:t>Scope</a:t>
            </a:r>
            <a:r>
              <a:rPr lang="fa-IR" dirty="0" smtClean="0">
                <a:latin typeface="Times New Roman"/>
                <a:cs typeface="B Nazanin"/>
              </a:rPr>
              <a:t>) به</a:t>
            </a:r>
            <a:endParaRPr lang="fa-IR" dirty="0">
              <a:latin typeface="Times New Roman"/>
              <a:cs typeface="B Nazanin"/>
            </a:endParaRPr>
          </a:p>
          <a:p>
            <a:pPr algn="r" rtl="1"/>
            <a:r>
              <a:rPr lang="fa-IR" dirty="0">
                <a:cs typeface="B Nazanin"/>
              </a:rPr>
              <a:t>معنای دیدن یا مشاهده </a:t>
            </a:r>
            <a:r>
              <a:rPr lang="fa-IR" dirty="0" smtClean="0">
                <a:cs typeface="B Nazanin"/>
              </a:rPr>
              <a:t>کردن</a:t>
            </a:r>
          </a:p>
          <a:p>
            <a:pPr algn="r" rtl="1"/>
            <a:endParaRPr lang="fa-IR" dirty="0">
              <a:cs typeface="B Nazanin"/>
            </a:endParaRPr>
          </a:p>
          <a:p>
            <a:pPr algn="r" rtl="1"/>
            <a:endParaRPr lang="fa-IR" dirty="0" smtClean="0">
              <a:cs typeface="B Nazanin"/>
            </a:endParaRPr>
          </a:p>
          <a:p>
            <a:pPr algn="r" rtl="1"/>
            <a:endParaRPr lang="fa-IR" dirty="0">
              <a:cs typeface="B Nazanin"/>
            </a:endParaRPr>
          </a:p>
          <a:p>
            <a:pPr algn="r" rtl="1"/>
            <a:r>
              <a:rPr lang="fa-IR" sz="2000" b="1" dirty="0" smtClean="0">
                <a:cs typeface="B Nazanin"/>
              </a:rPr>
              <a:t>متداول </a:t>
            </a:r>
            <a:r>
              <a:rPr lang="fa-IR" sz="2000" b="1" dirty="0">
                <a:cs typeface="B Nazanin"/>
              </a:rPr>
              <a:t>ترین میکروسکوپ در آزمایشگاه عبارتند از </a:t>
            </a:r>
            <a:r>
              <a:rPr lang="fa-IR" sz="2000" b="1" dirty="0" smtClean="0">
                <a:cs typeface="B Nazanin"/>
              </a:rPr>
              <a:t>:</a:t>
            </a:r>
          </a:p>
          <a:p>
            <a:pPr algn="r" rtl="1"/>
            <a:endParaRPr lang="fa-IR" sz="2000" b="1" dirty="0">
              <a:cs typeface="B Nazanin"/>
            </a:endParaRPr>
          </a:p>
          <a:p>
            <a:pPr marL="285750" indent="-285750" algn="r" rtl="1">
              <a:buFont typeface="Wingdings" pitchFamily="2" charset="2"/>
              <a:buChar char="q"/>
            </a:pPr>
            <a:r>
              <a:rPr lang="fa-IR" dirty="0" smtClean="0">
                <a:cs typeface="B Nazanin"/>
              </a:rPr>
              <a:t> </a:t>
            </a:r>
            <a:r>
              <a:rPr lang="fa-IR" dirty="0">
                <a:cs typeface="B Nazanin"/>
              </a:rPr>
              <a:t>میکروسکوپ نوری معمولی</a:t>
            </a:r>
          </a:p>
          <a:p>
            <a:pPr marL="285750" indent="-285750" algn="r" rtl="1">
              <a:buFont typeface="Wingdings" pitchFamily="2" charset="2"/>
              <a:buChar char="q"/>
            </a:pPr>
            <a:r>
              <a:rPr lang="fa-IR" dirty="0" smtClean="0">
                <a:cs typeface="B Nazanin"/>
              </a:rPr>
              <a:t>میکروسکوپ </a:t>
            </a:r>
            <a:r>
              <a:rPr lang="fa-IR" dirty="0">
                <a:cs typeface="B Nazanin"/>
              </a:rPr>
              <a:t>لوپ </a:t>
            </a:r>
            <a:r>
              <a:rPr lang="fa-IR" dirty="0" smtClean="0">
                <a:cs typeface="B Nazanin"/>
              </a:rPr>
              <a:t>یا ماکروسکوپ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46248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711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B Nazanin</vt:lpstr>
      <vt:lpstr>B Nazanin,Bold</vt:lpstr>
      <vt:lpstr>Calibri</vt:lpstr>
      <vt:lpstr>Cambria</vt:lpstr>
      <vt:lpstr>iransansweb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Atefe.kalate</dc:creator>
  <cp:lastModifiedBy>Windows User</cp:lastModifiedBy>
  <cp:revision>21</cp:revision>
  <dcterms:created xsi:type="dcterms:W3CDTF">2006-08-16T00:00:00Z</dcterms:created>
  <dcterms:modified xsi:type="dcterms:W3CDTF">2018-09-29T06:29:31Z</dcterms:modified>
</cp:coreProperties>
</file>